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3" r:id="rId3"/>
    <p:sldId id="258" r:id="rId4"/>
    <p:sldId id="259" r:id="rId5"/>
    <p:sldId id="275" r:id="rId6"/>
    <p:sldId id="260" r:id="rId7"/>
    <p:sldId id="276" r:id="rId8"/>
    <p:sldId id="262" r:id="rId9"/>
    <p:sldId id="278" r:id="rId10"/>
    <p:sldId id="263" r:id="rId11"/>
    <p:sldId id="264" r:id="rId12"/>
    <p:sldId id="267" r:id="rId13"/>
    <p:sldId id="269" r:id="rId14"/>
    <p:sldId id="270" r:id="rId15"/>
    <p:sldId id="272" r:id="rId16"/>
    <p:sldId id="279" r:id="rId17"/>
    <p:sldId id="283" r:id="rId18"/>
    <p:sldId id="284" r:id="rId19"/>
    <p:sldId id="285" r:id="rId20"/>
    <p:sldId id="286" r:id="rId21"/>
    <p:sldId id="280" r:id="rId22"/>
    <p:sldId id="287" r:id="rId23"/>
    <p:sldId id="288" r:id="rId24"/>
    <p:sldId id="289" r:id="rId25"/>
    <p:sldId id="290" r:id="rId26"/>
    <p:sldId id="291" r:id="rId27"/>
    <p:sldId id="268" r:id="rId28"/>
    <p:sldId id="281" r:id="rId29"/>
    <p:sldId id="282"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3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3:57.091"/>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1 448,'65'-3,"83"-14,-55 5,339-59,-396 62,-1-2,54-24,-33 12,22-7,128-30,-169 50,53-21,-59 18,0 3,59-13,-71 18,-1 0,0-1,0-1,0-1,-1 0,0-2,16-11,-11 8,-7 7,-17 12,-24 19,-24 13,0-2,-3-3,-94 46,131-76,27-14,31-20,-39 29,156-101,-129 87,-21 11,-20 12,-11 5,0 1,1 1,-20 19,35-26,8-5,18-5,29-15,-20 7,-15 6,-1 1,-1-2,1 0,-1 0,22-16,-43 22,-77 25,-126 56,-18 6,219-83,-31 7,40-10,-1-1,1 0,-1 0,1 0,-1 0,1 0,-1 0,1-1,0 1,-1-1,1 1,0-1,-1 0,-2-1,-4-8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21.97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534 251,'163'-23,"36"-4,85-10,1238-123,-1465 156,-48 5,-15 2,-27 5,-315 76,-398 152,-304 199,958-394,6-4,2 4,-83 54,153-82,13-13,1 1,0-1,0 0,0 0,0 0,0 1,0-1,0 0,0 0,0 0,0 1,0-1,0 0,0 0,0 0,1 1,-1-1,0 0,0 0,0 0,0 0,0 1,0-1,0 0,1 0,-1 0,0 0,0 0,0 1,0-1,0 0,1 0,-1 0,0 0,0 0,0 0,1 0,-1 0,0 0,0 0,0 0,1 0,-1 0,37 0,298-65,-5-26,-301 83,14-4,-26 9,-1-2,1 0,-1-1,25-12,-41 18,1 0,-1 0,0-1,0 1,0 0,1 0,-1 0,0 0,0 0,0 0,1 0,-1 0,0 0,0-1,0 1,0 0,1 0,-1 0,0 0,0 0,0-1,0 1,0 0,0 0,0 0,1-1,-1 1,0 0,0 0,0 0,0-1,0 1,0 0,0 0,0 0,0-1,0 1,0 0,0 0,0-1,0 1,0 0,-1 0,1 0,0-1,0 1,0 0,0 0,0 0,0 0,0-1,-1 1,1 0,0 0,0 0,0 0,0 0,-1 0,1-1,0 1,-1 0,-9-4,0 0,0 0,0 1,-1 1,0 0,-19-2,9 1,-196-19,-398 10,541 18,65-5,41-6,-21 3,326-75,-2-31,-302 98,-17 5,0-1,27-12,-43 18,0 0,0 0,0 0,0 0,1 0,-1 0,0 0,0 0,0 0,0 0,0 0,0-1,0 1,0 0,0 0,1 0,-1 0,0 0,0 0,0 0,0 0,0 0,0 0,0 0,0 0,0 0,0-1,0 1,0 0,0 0,0 0,0 0,0 0,0 0,0 0,0 0,0-1,0 1,0 0,0 0,0 0,0 0,0 0,0 0,0 0,0 0,0 0,0-1,0 1,0 0,0 0,0 0,0 0,0 0,0 0,0 0,0 0,-1 0,1 0,0 0,-9-3,-12 1,5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09.961"/>
    </inkml:context>
    <inkml:brush xml:id="br0">
      <inkml:brushProperty name="width" value="0.35" units="cm"/>
      <inkml:brushProperty name="height" value="0.35" units="cm"/>
      <inkml:brushProperty name="color" value="#FFFFFF"/>
    </inkml:brush>
  </inkml:definitions>
  <inkml:trace contextRef="#ctx0" brushRef="#br0">0 0 24575,'19'1'0,"0"1"0,35 9 0,-8-2 0,62 7 0,198 1 0,-217-12 0,143 25 0,-204-26 0,49 11 0,41 5 0,85-3 0,-145-13 0,38 5 0,-47-2 0,74 1 0,-6-2 0,279 57 0,-393-63 0,352 56 0,-289-50 0,123 6 0,-150-10 0,59 10 0,-31-2 0,219 26 0,-189-26 0,117-3 0,-182-5 0,-4-1 0,-54-11 0,-82-19 0,-205-47 0,305 75 0,0 0 0,1 0 0,-1-1 0,1 0 0,-1-1 0,1 1 0,0-1 0,0-1 0,0 0 0,-10-7 0,11 8 0,0 0 0,0 0 0,0 0 0,0 0 0,-1 1 0,1 0 0,-1 1 0,0-1 0,1 1 0,-8 0 0,-74 0 0,55 2 0,18 0 0,-9-1 0,24-2 0,15-2 0,73-14 0,-1 4 0,106-4 0,-147 17 0,1 2 0,-1 2 0,0 2 0,0 2 0,0 2 0,45 15 0,-65-9-1365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20.261"/>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4:38.059"/>
    </inkml:context>
    <inkml:brush xml:id="br0">
      <inkml:brushProperty name="width" value="0.35" units="cm"/>
      <inkml:brushProperty name="height" value="0.35" units="cm"/>
      <inkml:brushProperty name="color" value="#FFFFFF"/>
    </inkml:brush>
  </inkml:definitions>
  <inkml:trace contextRef="#ctx0" brushRef="#br0">0 718 24575,'72'-5'0,"0"3"0,76 8 0,-77-2 0,0-3 0,83-8 0,-93-4 0,68-21 0,27-5 0,-94 28 0,37-7 0,-50 4 0,63-14 0,173-64 0,-53 4 0,-190 74 0,1 1 0,1 3 0,69-6 0,-81 11 0,1-2 0,40-11 0,33-6 0,308-44 0,-386 61 0,48-16 0,-6 2 0,70-6 0,24-6 0,135-61 0,-263 78-455,1 2 0,37-7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4:39.822"/>
    </inkml:context>
    <inkml:brush xml:id="br0">
      <inkml:brushProperty name="width" value="0.35" units="cm"/>
      <inkml:brushProperty name="height" value="0.35" units="cm"/>
      <inkml:brushProperty name="color" value="#FFFFFF"/>
    </inkml:brush>
  </inkml:definitions>
  <inkml:trace contextRef="#ctx0" brushRef="#br0">0 149 24575,'153'14'0,"-120"-14"0,-1-3 0,0 0 0,0-2 0,-1-2 0,0 0 0,53-21 0,-28 10 0,1 3 0,0 2 0,116-9 0,-98 14 0,113-5 0,-8 7 0,-132-1 320,18-1-2005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13.446"/>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14.310"/>
    </inkml:context>
    <inkml:brush xml:id="br0">
      <inkml:brushProperty name="width" value="0.35" units="cm"/>
      <inkml:brushProperty name="height" value="0.35" units="cm"/>
      <inkml:brushProperty name="color" value="#FFFFFF"/>
    </inkml:brush>
  </inkml:definitions>
  <inkml:trace contextRef="#ctx0" brushRef="#br0">1693 53 24575,'-280'15'0,"256"-15"0,-130-4 0,129 1 0,1-1 0,0 0 0,0-2 0,-31-11 0,34 10 0,0 0 0,-1 2 0,0 1 0,0 1 0,-33-1 0,-117 9 0,109-2 0,-131 0 0,91-3 0,-140 17 0,99 7-1365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18:27.924"/>
    </inkml:context>
    <inkml:brush xml:id="br0">
      <inkml:brushProperty name="width" value="0.35" units="cm"/>
      <inkml:brushProperty name="height" value="0.35" units="cm"/>
      <inkml:brushProperty name="color" value="#FFFFFF"/>
    </inkml:brush>
  </inkml:definitions>
  <inkml:trace contextRef="#ctx0" brushRef="#br0">1 106 24575,'32'14'0,"1"-2"0,1-1 0,34 7 0,12 3 0,118 33 0,48 15 0,-109-26 0,118 42 0,204 116 0,-393-171 0,243 87 0,8-24 0,-51-17 0,-96-7 0,-50-18 0,-89-39 0,28 11 0,0-3 0,2-2 0,66 11 0,-60-20 0,-25-5 0,77 19 0,-164-59 0,-100-63 0,14 7 0,-220-114 0,8 61 0,109 50 0,223 91 0,0 1 0,1 0 0,-1 0 0,0 1 0,0 1 0,-21-1 0,-3 0 0,-91-21 0,-93 20 0,210 1 0,0 0 0,0-1 0,1 0 0,-1 0 0,0 0 0,1-1 0,0-1 0,0 1 0,0-1 0,1-1 0,-1 0 0,-6-6 0,-42-27 0,46 34 0,5 3 0,0-1 0,1 1 0,-1-1 0,1 1 0,0-1 0,0-1 0,-6-5 0,10 9 0,0 0 0,-1-1 0,1 1 0,0 0 0,0 0 0,0-1 0,0 1 0,0 0 0,0-1 0,0 1 0,0 0 0,0 0 0,0-1 0,0 1 0,0 0 0,0-1 0,0 1 0,0 0 0,0 0 0,0-1 0,0 1 0,0 0 0,0 0 0,0-1 0,0 1 0,0 0 0,1 0 0,-1-1 0,0 1 0,0 0 0,0 0 0,0-1 0,1 1 0,-1 0 0,0 0 0,0 0 0,1 0 0,-1-1 0,0 1 0,0 0 0,1 0 0,-1 0 0,0 0 0,0 0 0,1 0 0,-1 0 0,16-5 0,-16 5 0,35-4 0,0 1 0,1 1 0,39 4 0,48-2 0,-123 0 0,0 0 0,1 0 0,-1 0 0,1 0 0,-1 0 0,1 0 0,-1 0 0,1 0 0,-1 0 0,0 0 0,1 0 0,-1 0 0,1-1 0,-1 1 0,0 0 0,1 0 0,-1-1 0,0 1 0,1 0 0,-1-1 0,0 1 0,1 0 0,-1-1 0,0 1 0,1 0 0,-1-1 0,0 1 0,0 0 0,0-1 0,1 1 0,-1-1 0,-4-15 0,-19-17 0,21 30 0,-19-20 0,-1 0 0,-1 1 0,0 1 0,-2 1 0,-1 1 0,0 1 0,-34-16 0,26 17 0,0 1 0,-1 2 0,-1 2 0,0 1 0,-63-11 0,89 21 0,6 0 0,-1 0 0,0 0 0,1 0 0,-1 1 0,0 0 0,1 0 0,-1 0 0,0 0 0,0 1 0,1 0 0,-8 2 0,12-3 0,-1 1 0,1 0 0,0-1 0,-1 1 0,1 0 0,-1-1 0,1 1 0,0 0 0,0 0 0,-1-1 0,1 1 0,0 0 0,0 0 0,0 0 0,0-1 0,0 1 0,0 0 0,0 0 0,0 0 0,0-1 0,0 1 0,1 0 0,-1 0 0,0-1 0,0 1 0,1 0 0,-1 0 0,1-1 0,-1 1 0,0 0 0,1-1 0,-1 1 0,2 0 0,18 27 0,-18-26 0,30 34 0,1-1 0,2-2 0,78 56 0,133 68 0,77 9 0,-252-137 0,2-3 0,129 28 0,-57-25 0,-1 7 0,145 57 0,-238-70 0,-2 3 0,0 2 0,53 41 0,74 42 0,-156-102 0,0-1 0,0-1 0,1-1 0,0-1 0,1 0 0,-1-2 0,1 0 0,24-1 0,-7 2 0,0 1 0,-1 2 0,0 1 0,0 3 0,49 19 0,31 24 0,-80-37 0,0 1 0,42 28 0,-59-34 0,1-1 0,0-1 0,1-1 0,0 0 0,24 4 0,43 16 0,76 41 0,-152-64 0,132 59 0,-130-57 0,1-1 0,0-1 0,24 6 0,-50-23 0,-12-6 0,-118-68 0,-1 1 0,107 64 0,-1 3 0,0 0 0,-49-15 0,63 24 0,-50-16 0,93 33 0,-1 1 0,39 24 0,-42-23 0,0 0 0,0-1 0,1-1 0,37 12 0,5-3 0,-39-10 0,-1-2 0,31 5 0,-35-8 0,0 1 0,19 8 0,-21-7 0,0-1 0,0 0 0,20 2 0,30 8 0,-5-1 0,-6-1 328,-45-8-666,0-1-1,0-1 0,0 0 1,20 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24:14.877"/>
    </inkml:context>
    <inkml:brush xml:id="br0">
      <inkml:brushProperty name="width" value="0.35" units="cm"/>
      <inkml:brushProperty name="height" value="0.35" units="cm"/>
      <inkml:brushProperty name="color" value="#FFFFFF"/>
    </inkml:brush>
  </inkml:definitions>
  <inkml:trace contextRef="#ctx0" brushRef="#br0">1 0 24575,'1024'0'0,"-669"14"0,-264-15 0,119 2 0,-96 9 0,61 1 0,-137-2 0,-12-2 0,30-1-1365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8T08:26:04.050"/>
    </inkml:context>
    <inkml:brush xml:id="br0">
      <inkml:brushProperty name="width" value="0.025" units="cm"/>
      <inkml:brushProperty name="height" value="0.025" units="cm"/>
    </inkml:brush>
  </inkml:definitions>
  <inkml:trace contextRef="#ctx0" brushRef="#br0">0 1 24575,'120'0'-1365,"-114"0"-5461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3:57.976"/>
    </inkml:context>
    <inkml:brush xml:id="br0">
      <inkml:brushProperty name="width" value="0.1" units="cm"/>
      <inkml:brushProperty name="height" value="0.2" units="cm"/>
      <inkml:brushProperty name="color" value="#FFFFFF"/>
      <inkml:brushProperty name="tip" value="rectangle"/>
      <inkml:brushProperty name="rasterOp" value="maskPen"/>
      <inkml:brushProperty name="ignorePressure" value="1"/>
    </inkml:brush>
  </inkml:definitions>
  <inkml:trace contextRef="#ctx0" brushRef="#br0">0 233,'142'-77,"12"-7,-122 69,0 2,0 1,38-8,2 10,-66 9,0 1,0 0,0 0,0 1,0 0,0 0,0 0,-1 1,11 3,-15-4,0-1,0 1,-1 0,1-1,0 1,0 0,0 0,0 0,-1-1,1 1,0 0,-1 0,1 0,0 0,-1 0,0 0,1 0,-1 1,0-1,1 0,-1 0,0 0,0 0,0 0,0 0,0 1,0-1,0 0,0 0,0 0,-1 0,1 0,0 0,-1 0,1 0,-2 2,-1 3,0 1,-1-1,0 0,-7 8,7-10,-13 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5.31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8,'369'2,"381"-4,-647-5,-147 7,35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5.69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6.13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628 88,'-104'-1,"-123"2,177 2,1 3,-75 17,63-3,49-13,43-13,584-133,-607 137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6.4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7.159"/>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942 206,'-31'2,"0"2,1 1,-1 1,-33 12,24-7,-603 197,616-196,-17 6,120-55,696-219,-699 234,83-22,199-66,-344 103,-19 2,-27 2,32 2,-285-3,181 4,111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19.906"/>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1551 7,'-39'-4,"-1"1,-71 6,-77 19,-217 52,-218 27,481-89,139-12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8T08:14:21.05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1388 0,'-55'9,"1"3,-67 22,37-9,-442 132,121-35,373-113,14-3,0 0,0-2,-33 4,46-8,6-2,3 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72A53-631E-475D-A19A-5BF7D950D2AC}" type="datetimeFigureOut">
              <a:rPr lang="en-IN" smtClean="0"/>
              <a:t>25-03-2024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472A53-631E-475D-A19A-5BF7D950D2AC}" type="datetimeFigureOut">
              <a:rPr lang="en-IN" smtClean="0"/>
              <a:t>25-03-2024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472A53-631E-475D-A19A-5BF7D950D2AC}" type="datetimeFigureOut">
              <a:rPr lang="en-IN" smtClean="0"/>
              <a:t>25-03-2024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472A53-631E-475D-A19A-5BF7D950D2AC}" type="datetimeFigureOut">
              <a:rPr lang="en-IN" smtClean="0"/>
              <a:t>25-03-2024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472A53-631E-475D-A19A-5BF7D950D2AC}" type="datetimeFigureOut">
              <a:rPr lang="en-IN" smtClean="0"/>
              <a:t>25-03-2024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472A53-631E-475D-A19A-5BF7D950D2AC}" type="datetimeFigureOut">
              <a:rPr lang="en-IN" smtClean="0"/>
              <a:t>25-03-2024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F19958-039E-4C1E-BCF3-2BC4546F15E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F19958-039E-4C1E-BCF3-2BC4546F15E6}" type="slidenum">
              <a:rPr lang="en-IN" smtClean="0"/>
              <a:t>‹#›</a:t>
            </a:fld>
            <a:endParaRPr lang="en-IN"/>
          </a:p>
        </p:txBody>
      </p:sp>
      <p:sp>
        <p:nvSpPr>
          <p:cNvPr id="5" name="Date Placeholder 4"/>
          <p:cNvSpPr>
            <a:spLocks noGrp="1"/>
          </p:cNvSpPr>
          <p:nvPr>
            <p:ph type="dt" sz="half" idx="10"/>
          </p:nvPr>
        </p:nvSpPr>
        <p:spPr/>
        <p:txBody>
          <a:bodyPr/>
          <a:lstStyle/>
          <a:p>
            <a:fld id="{E4472A53-631E-475D-A19A-5BF7D950D2AC}" type="datetimeFigureOut">
              <a:rPr lang="en-IN" smtClean="0"/>
              <a:t>25-03-2024</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4472A53-631E-475D-A19A-5BF7D950D2AC}" type="datetimeFigureOut">
              <a:rPr lang="en-IN" smtClean="0"/>
              <a:t>25-03-2024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4F19958-039E-4C1E-BCF3-2BC4546F15E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9.xml"/><Relationship Id="rId26" Type="http://schemas.openxmlformats.org/officeDocument/2006/relationships/customXml" Target="../ink/ink13.xml"/><Relationship Id="rId21" Type="http://schemas.openxmlformats.org/officeDocument/2006/relationships/image" Target="../media/image13.png"/><Relationship Id="rId34" Type="http://schemas.openxmlformats.org/officeDocument/2006/relationships/image" Target="../media/image19.png"/><Relationship Id="rId7" Type="http://schemas.openxmlformats.org/officeDocument/2006/relationships/customXml" Target="../ink/ink3.xml"/><Relationship Id="rId12" Type="http://schemas.openxmlformats.org/officeDocument/2006/relationships/image" Target="../media/image9.png"/><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customXml" Target="../ink/ink17.xml"/><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5.xml"/><Relationship Id="rId24" Type="http://schemas.openxmlformats.org/officeDocument/2006/relationships/customXml" Target="../ink/ink12.xml"/><Relationship Id="rId32" Type="http://schemas.openxmlformats.org/officeDocument/2006/relationships/image" Target="../media/image18.png"/><Relationship Id="rId5" Type="http://schemas.openxmlformats.org/officeDocument/2006/relationships/customXml" Target="../ink/ink2.xml"/><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customXml" Target="../ink/ink14.xml"/><Relationship Id="rId10" Type="http://schemas.openxmlformats.org/officeDocument/2006/relationships/image" Target="../media/image8.png"/><Relationship Id="rId19" Type="http://schemas.openxmlformats.org/officeDocument/2006/relationships/image" Target="../media/image12.png"/><Relationship Id="rId31" Type="http://schemas.openxmlformats.org/officeDocument/2006/relationships/customXml" Target="../ink/ink16.xml"/><Relationship Id="rId4" Type="http://schemas.openxmlformats.org/officeDocument/2006/relationships/image" Target="../media/image5.png"/><Relationship Id="rId9" Type="http://schemas.openxmlformats.org/officeDocument/2006/relationships/customXml" Target="../ink/ink4.xml"/><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6.png"/><Relationship Id="rId30" Type="http://schemas.openxmlformats.org/officeDocument/2006/relationships/customXml" Target="../ink/ink15.xml"/><Relationship Id="rId35" Type="http://schemas.openxmlformats.org/officeDocument/2006/relationships/image" Target="../media/image4.jpg"/><Relationship Id="rId8"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7" Type="http://schemas.openxmlformats.org/officeDocument/2006/relationships/image" Target="../media/image6.jpg"/><Relationship Id="rId2" Type="http://schemas.openxmlformats.org/officeDocument/2006/relationships/customXml" Target="../ink/ink18.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customXml" Target="../ink/ink1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270" y="0"/>
            <a:ext cx="12483547" cy="7003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1"/>
          <p:cNvSpPr txBox="1"/>
          <p:nvPr/>
        </p:nvSpPr>
        <p:spPr>
          <a:xfrm>
            <a:off x="1748519" y="167029"/>
            <a:ext cx="9323673" cy="1183799"/>
          </a:xfrm>
          <a:prstGeom prst="rect">
            <a:avLst/>
          </a:prstGeom>
        </p:spPr>
        <p:txBody>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00B0F0"/>
                </a:solidFill>
              </a:rPr>
              <a:t>             </a:t>
            </a:r>
            <a:r>
              <a:rPr lang="en-US" sz="3200" b="1" dirty="0">
                <a:solidFill>
                  <a:srgbClr val="00B0F0"/>
                </a:solidFill>
                <a:latin typeface="Times New Roman" panose="02020603050405020304" pitchFamily="18" charset="0"/>
                <a:cs typeface="Times New Roman" panose="02020603050405020304" pitchFamily="18" charset="0"/>
              </a:rPr>
              <a:t>CMR TECHNICAL CAMPUS</a:t>
            </a:r>
          </a:p>
          <a:p>
            <a:r>
              <a:rPr lang="en-US" sz="3200" b="1" dirty="0">
                <a:solidFill>
                  <a:srgbClr val="00B0F0"/>
                </a:solidFill>
              </a:rPr>
              <a:t>                        </a:t>
            </a:r>
            <a:r>
              <a:rPr lang="en-US" sz="2400" b="1" dirty="0">
                <a:solidFill>
                  <a:srgbClr val="00B0F0"/>
                </a:solidFill>
                <a:latin typeface="Times New Roman" panose="02020603050405020304" pitchFamily="18" charset="0"/>
                <a:cs typeface="Times New Roman" panose="02020603050405020304" pitchFamily="18" charset="0"/>
              </a:rPr>
              <a:t>UGC(Autonomous)</a:t>
            </a:r>
          </a:p>
          <a:p>
            <a:r>
              <a:rPr lang="en-US" sz="2400" b="1" dirty="0">
                <a:solidFill>
                  <a:srgbClr val="00B0F0"/>
                </a:solidFill>
              </a:rPr>
              <a:t>                   </a:t>
            </a:r>
            <a:r>
              <a:rPr lang="en-US" sz="2400" dirty="0" err="1">
                <a:latin typeface="Times New Roman" panose="02020603050405020304" pitchFamily="18" charset="0"/>
                <a:cs typeface="Times New Roman" panose="02020603050405020304" pitchFamily="18" charset="0"/>
              </a:rPr>
              <a:t>Kandlakoya,Medchal</a:t>
            </a:r>
            <a:r>
              <a:rPr lang="en-US" sz="2400" dirty="0">
                <a:latin typeface="Times New Roman" panose="02020603050405020304" pitchFamily="18" charset="0"/>
                <a:cs typeface="Times New Roman" panose="02020603050405020304" pitchFamily="18" charset="0"/>
              </a:rPr>
              <a:t> Road,Hyd-501 401</a:t>
            </a:r>
            <a:r>
              <a:rPr lang="en-US" sz="2400" dirty="0"/>
              <a:t/>
            </a:r>
            <a:br>
              <a:rPr lang="en-US" sz="2400" dirty="0"/>
            </a:br>
            <a:r>
              <a:rPr lang="en-US" sz="2400" dirty="0">
                <a:latin typeface="Times New Roman" panose="02020603050405020304" pitchFamily="18" charset="0"/>
                <a:cs typeface="Times New Roman" panose="02020603050405020304" pitchFamily="18" charset="0"/>
              </a:rPr>
              <a:t>           </a:t>
            </a:r>
            <a:r>
              <a:rPr lang="en-US" sz="2800" b="1" dirty="0">
                <a:solidFill>
                  <a:srgbClr val="C00000"/>
                </a:solidFill>
                <a:latin typeface="Times New Roman" panose="02020603050405020304" pitchFamily="18" charset="0"/>
                <a:cs typeface="Times New Roman" panose="02020603050405020304" pitchFamily="18" charset="0"/>
              </a:rPr>
              <a:t>Department of Computer Science Engineering </a:t>
            </a:r>
            <a:endParaRPr lang="en-IN" sz="2800" b="1" dirty="0">
              <a:solidFill>
                <a:srgbClr val="00B050"/>
              </a:solidFill>
              <a:latin typeface="Times New Roman" panose="02020603050405020304" pitchFamily="18" charset="0"/>
              <a:cs typeface="Times New Roman" panose="02020603050405020304" pitchFamily="18" charset="0"/>
            </a:endParaRPr>
          </a:p>
        </p:txBody>
      </p:sp>
      <p:sp>
        <p:nvSpPr>
          <p:cNvPr id="6" name="Subtitle 2"/>
          <p:cNvSpPr txBox="1"/>
          <p:nvPr/>
        </p:nvSpPr>
        <p:spPr>
          <a:xfrm>
            <a:off x="175260" y="1991360"/>
            <a:ext cx="11661139" cy="1437640"/>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b="1" dirty="0">
                <a:solidFill>
                  <a:srgbClr val="00B050"/>
                </a:solidFill>
                <a:latin typeface="Times New Roman" panose="02020603050405020304" pitchFamily="18" charset="0"/>
                <a:cs typeface="Times New Roman" panose="02020603050405020304" pitchFamily="18" charset="0"/>
              </a:rPr>
              <a:t>   M</a:t>
            </a:r>
            <a:r>
              <a:rPr lang="en-GB" altLang="en-US" sz="2400" b="1" dirty="0">
                <a:solidFill>
                  <a:srgbClr val="00B050"/>
                </a:solidFill>
                <a:latin typeface="Times New Roman" panose="02020603050405020304" pitchFamily="18" charset="0"/>
                <a:cs typeface="Times New Roman" panose="02020603050405020304" pitchFamily="18" charset="0"/>
              </a:rPr>
              <a:t>ajor</a:t>
            </a:r>
            <a:r>
              <a:rPr lang="en-US" sz="2400" b="1" dirty="0">
                <a:solidFill>
                  <a:srgbClr val="00B050"/>
                </a:solidFill>
                <a:latin typeface="Times New Roman" panose="02020603050405020304" pitchFamily="18" charset="0"/>
                <a:cs typeface="Times New Roman" panose="02020603050405020304" pitchFamily="18" charset="0"/>
              </a:rPr>
              <a:t> Project On</a:t>
            </a:r>
          </a:p>
          <a:p>
            <a:pPr marL="0" indent="0" algn="ctr">
              <a:buNone/>
            </a:pPr>
            <a:r>
              <a:rPr lang="en-US" sz="2400" b="1" dirty="0">
                <a:solidFill>
                  <a:srgbClr val="0070C0"/>
                </a:solidFill>
              </a:rPr>
              <a:t>      </a:t>
            </a:r>
            <a:r>
              <a:rPr lang="en-US" sz="2400" b="1" dirty="0">
                <a:solidFill>
                  <a:srgbClr val="0070C0"/>
                </a:solidFill>
                <a:latin typeface="Times New Roman" panose="02020603050405020304" pitchFamily="18" charset="0"/>
                <a:cs typeface="Times New Roman" panose="02020603050405020304" pitchFamily="18" charset="0"/>
              </a:rPr>
              <a:t>CREDIT CARD FRAUD DETECTION USING STATE OF THE ART USING MACHINE LEARNING AND DEEP LEARNING ALGORITHM</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4467" y="180964"/>
            <a:ext cx="2106516" cy="157785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039" y="0"/>
            <a:ext cx="2106516" cy="2106516"/>
          </a:xfrm>
          <a:prstGeom prst="rect">
            <a:avLst/>
          </a:prstGeom>
        </p:spPr>
      </p:pic>
      <p:sp>
        <p:nvSpPr>
          <p:cNvPr id="9" name="TextBox 8"/>
          <p:cNvSpPr txBox="1"/>
          <p:nvPr/>
        </p:nvSpPr>
        <p:spPr>
          <a:xfrm>
            <a:off x="175039" y="3180521"/>
            <a:ext cx="13739744" cy="5046345"/>
          </a:xfrm>
          <a:prstGeom prst="rect">
            <a:avLst/>
          </a:prstGeom>
          <a:noFill/>
        </p:spPr>
        <p:txBody>
          <a:bodyPr wrap="squar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                                                                     </a:t>
            </a:r>
            <a:r>
              <a:rPr lang="en-US" sz="2400" b="1" dirty="0">
                <a:solidFill>
                  <a:srgbClr val="FF0000"/>
                </a:solidFill>
                <a:latin typeface="Times New Roman" panose="02020603050405020304" pitchFamily="18" charset="0"/>
                <a:cs typeface="Times New Roman" panose="02020603050405020304" pitchFamily="18" charset="0"/>
              </a:rPr>
              <a:t>BATCH NO : 22</a:t>
            </a:r>
          </a:p>
          <a:p>
            <a:endParaRPr lang="en-US" sz="2000" dirty="0">
              <a:solidFill>
                <a:srgbClr val="FF0000"/>
              </a:solidFill>
            </a:endParaRPr>
          </a:p>
          <a:p>
            <a:r>
              <a:rPr lang="en-US" sz="2000" dirty="0">
                <a:solidFill>
                  <a:srgbClr val="FF0000"/>
                </a:solidFill>
                <a:latin typeface="Times New Roman" panose="02020603050405020304" pitchFamily="18" charset="0"/>
                <a:cs typeface="Times New Roman" panose="02020603050405020304" pitchFamily="18" charset="0"/>
              </a:rPr>
              <a:t>Project Guide:                                                                                          BATCH MEMBERS:</a:t>
            </a:r>
          </a:p>
          <a:p>
            <a:r>
              <a:rPr lang="en-US" sz="2000" dirty="0">
                <a:latin typeface="Times New Roman" panose="02020603050405020304" pitchFamily="18" charset="0"/>
                <a:cs typeface="Times New Roman" panose="02020603050405020304" pitchFamily="18" charset="0"/>
              </a:rPr>
              <a:t> Ms. Saba Sultana</a:t>
            </a:r>
            <a:r>
              <a:rPr lang="en-US" sz="2000" dirty="0"/>
              <a:t>                                                                       </a:t>
            </a:r>
            <a:r>
              <a:rPr lang="en-US" sz="2000" dirty="0">
                <a:latin typeface="Times New Roman" panose="02020603050405020304" pitchFamily="18" charset="0"/>
                <a:cs typeface="Times New Roman" panose="02020603050405020304" pitchFamily="18" charset="0"/>
              </a:rPr>
              <a:t>207R1A0595   M RISHITHA REDDY</a:t>
            </a:r>
          </a:p>
          <a:p>
            <a:r>
              <a:rPr lang="en-US" sz="2000" dirty="0">
                <a:latin typeface="Times New Roman" panose="02020603050405020304" pitchFamily="18" charset="0"/>
                <a:cs typeface="Times New Roman" panose="02020603050405020304" pitchFamily="18" charset="0"/>
              </a:rPr>
              <a:t>Assistant Professor, CSE Department                                                      207R1A0580   GUGLAVATH SRISHANTH</a:t>
            </a:r>
          </a:p>
          <a:p>
            <a:r>
              <a:rPr lang="en-US" sz="2000" dirty="0">
                <a:latin typeface="Times New Roman" panose="02020603050405020304" pitchFamily="18" charset="0"/>
                <a:cs typeface="Times New Roman" panose="02020603050405020304" pitchFamily="18" charset="0"/>
              </a:rPr>
              <a:t>                                                                                                                  217R5A0508   MARIPEDDA PRAVEEN</a:t>
            </a:r>
          </a:p>
          <a:p>
            <a:endParaRPr lang="en-US" sz="2000" dirty="0"/>
          </a:p>
          <a:p>
            <a:r>
              <a:rPr lang="en-US" sz="2000" dirty="0">
                <a:solidFill>
                  <a:srgbClr val="FF0000"/>
                </a:solidFill>
                <a:latin typeface="Times New Roman" panose="02020603050405020304" pitchFamily="18" charset="0"/>
                <a:cs typeface="Times New Roman" panose="02020603050405020304" pitchFamily="18" charset="0"/>
              </a:rPr>
              <a:t>Project Coordinator:</a:t>
            </a:r>
          </a:p>
          <a:p>
            <a:r>
              <a:rPr lang="en-US" sz="2000" dirty="0" err="1">
                <a:latin typeface="Times New Roman" panose="02020603050405020304" pitchFamily="18" charset="0"/>
                <a:cs typeface="Times New Roman" panose="02020603050405020304" pitchFamily="18" charset="0"/>
              </a:rPr>
              <a:t>J.Narasimharao</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Associate Professor, CSE Department</a:t>
            </a:r>
          </a:p>
          <a:p>
            <a:endParaRPr lang="en-US" sz="2000" dirty="0">
              <a:solidFill>
                <a:srgbClr val="FF0000"/>
              </a:solidFill>
            </a:endParaRPr>
          </a:p>
          <a:p>
            <a:endParaRPr lang="en-US" sz="2000" dirty="0">
              <a:solidFill>
                <a:srgbClr val="FF0000"/>
              </a:solidFill>
            </a:endParaRPr>
          </a:p>
          <a:p>
            <a:endParaRPr lang="en-US" sz="2000" dirty="0"/>
          </a:p>
          <a:p>
            <a:r>
              <a:rPr lang="en-US" sz="2000" dirty="0"/>
              <a:t>                                                                                                              </a:t>
            </a:r>
          </a:p>
          <a:p>
            <a:endParaRPr lang="en-US" sz="2000" dirty="0">
              <a:solidFill>
                <a:srgbClr val="FF0000"/>
              </a:solidFill>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7079" y="308113"/>
            <a:ext cx="6619460"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NOVELTY OF PROJECT</a:t>
            </a:r>
          </a:p>
        </p:txBody>
      </p:sp>
      <p:sp>
        <p:nvSpPr>
          <p:cNvPr id="5" name="TextBox 4"/>
          <p:cNvSpPr txBox="1"/>
          <p:nvPr/>
        </p:nvSpPr>
        <p:spPr>
          <a:xfrm>
            <a:off x="476885" y="1384935"/>
            <a:ext cx="9759950" cy="5632311"/>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novelty of the proposed project lies in its comprehensive approach to fraud detection in credit card transactions. Unlike existing systems that primarily rely on traditional machine learning (ML) techniques like random forests and neural networks, the proposed system integrates both ML and deep learning (DL) algorithms</a:t>
            </a:r>
            <a:r>
              <a:rPr lang="en-US" sz="2000" dirty="0" smtClean="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By leveraging feature selection algorithms to identify key indicators of fraud and implementing a deep learning model with additional layers for feature extraction, the project aims to enhance the accuracy and efficiency of fraud detection. </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Utilization </a:t>
            </a:r>
            <a:r>
              <a:rPr lang="en-US" sz="2000" dirty="0">
                <a:latin typeface="Times New Roman" panose="02020603050405020304" pitchFamily="18" charset="0"/>
                <a:cs typeface="Times New Roman" panose="02020603050405020304" pitchFamily="18" charset="0"/>
              </a:rPr>
              <a:t>of performance evaluation measures like accuracy, precision, and recall, the project seeks to advance the state-of-the-art in fraud detection technology, ultimately contributing to more robust and effective security measures in the financial sector</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project conducts a comparative analysis between ML with DL algorithms and a proposed convolutional neural network (CNN) model, demonstrating superior performance. </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850" y="529441"/>
            <a:ext cx="10078278"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ARCHITECTURE</a:t>
            </a:r>
          </a:p>
        </p:txBody>
      </p:sp>
      <p:pic>
        <p:nvPicPr>
          <p:cNvPr id="2" name="Picture 1">
            <a:extLst>
              <a:ext uri="{FF2B5EF4-FFF2-40B4-BE49-F238E27FC236}">
                <a16:creationId xmlns="" xmlns:a16="http://schemas.microsoft.com/office/drawing/2014/main" id="{DE9D6C4D-10A2-72D6-E669-2683D04F2410}"/>
              </a:ext>
            </a:extLst>
          </p:cNvPr>
          <p:cNvPicPr/>
          <p:nvPr/>
        </p:nvPicPr>
        <p:blipFill>
          <a:blip r:embed="rId2"/>
          <a:stretch>
            <a:fillRect/>
          </a:stretch>
        </p:blipFill>
        <p:spPr>
          <a:xfrm>
            <a:off x="708024" y="1563520"/>
            <a:ext cx="7653655" cy="476503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512261" y="1017840"/>
            <a:ext cx="9423132" cy="523220"/>
          </a:xfrm>
          <a:prstGeom prst="rect">
            <a:avLst/>
          </a:prstGeom>
          <a:noFill/>
        </p:spPr>
        <p:txBody>
          <a:bodyPr wrap="square" rtlCol="0">
            <a:spAutoFit/>
          </a:bodyPr>
          <a:lstStyle/>
          <a:p>
            <a:pPr marL="457200" indent="-457200">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USE CASE DIAGRAM</a:t>
            </a:r>
          </a:p>
        </p:txBody>
      </p:sp>
      <p:sp>
        <p:nvSpPr>
          <p:cNvPr id="2" name="TextBox 1">
            <a:extLst>
              <a:ext uri="{FF2B5EF4-FFF2-40B4-BE49-F238E27FC236}">
                <a16:creationId xmlns="" xmlns:a16="http://schemas.microsoft.com/office/drawing/2014/main" id="{052B8128-26AE-198B-E3CB-7A4BF2FB5A49}"/>
              </a:ext>
            </a:extLst>
          </p:cNvPr>
          <p:cNvSpPr txBox="1"/>
          <p:nvPr/>
        </p:nvSpPr>
        <p:spPr>
          <a:xfrm>
            <a:off x="1259633" y="127382"/>
            <a:ext cx="8341567"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UML</a:t>
            </a:r>
            <a:r>
              <a:rPr lang="en-IN" sz="4000" dirty="0">
                <a:latin typeface="Times New Roman" panose="02020603050405020304" pitchFamily="18" charset="0"/>
                <a:cs typeface="Times New Roman" panose="02020603050405020304" pitchFamily="18" charset="0"/>
              </a:rPr>
              <a:t> </a:t>
            </a:r>
            <a:r>
              <a:rPr lang="en-IN" sz="4000" b="1" dirty="0">
                <a:latin typeface="Times New Roman" panose="02020603050405020304" pitchFamily="18" charset="0"/>
                <a:cs typeface="Times New Roman" panose="02020603050405020304" pitchFamily="18" charset="0"/>
              </a:rPr>
              <a:t>DIAGRAMS</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 xmlns:a16="http://schemas.microsoft.com/office/drawing/2014/main" id="{E17CFD17-56F8-CFEF-9E7A-412AE14BDBB9}"/>
                  </a:ext>
                </a:extLst>
              </p14:cNvPr>
              <p14:cNvContentPartPr/>
              <p14:nvPr/>
            </p14:nvContentPartPr>
            <p14:xfrm>
              <a:off x="5815055" y="4868236"/>
              <a:ext cx="616680" cy="161280"/>
            </p14:xfrm>
          </p:contentPart>
        </mc:Choice>
        <mc:Fallback xmlns="">
          <p:pic>
            <p:nvPicPr>
              <p:cNvPr id="6" name="Ink 5">
                <a:extLst>
                  <a:ext uri="{FF2B5EF4-FFF2-40B4-BE49-F238E27FC236}">
                    <a16:creationId xmlns:a16="http://schemas.microsoft.com/office/drawing/2014/main" id="{E17CFD17-56F8-CFEF-9E7A-412AE14BDBB9}"/>
                  </a:ext>
                </a:extLst>
              </p:cNvPr>
              <p:cNvPicPr/>
              <p:nvPr/>
            </p:nvPicPr>
            <p:blipFill>
              <a:blip r:embed="rId4"/>
              <a:stretch>
                <a:fillRect/>
              </a:stretch>
            </p:blipFill>
            <p:spPr>
              <a:xfrm>
                <a:off x="5797415" y="4832596"/>
                <a:ext cx="6523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 xmlns:a16="http://schemas.microsoft.com/office/drawing/2014/main" id="{864D94BD-4792-686C-1C4F-D4A8D8784BAA}"/>
                  </a:ext>
                </a:extLst>
              </p14:cNvPr>
              <p14:cNvContentPartPr/>
              <p14:nvPr/>
            </p14:nvContentPartPr>
            <p14:xfrm>
              <a:off x="6200255" y="4864996"/>
              <a:ext cx="222480" cy="84240"/>
            </p14:xfrm>
          </p:contentPart>
        </mc:Choice>
        <mc:Fallback xmlns="">
          <p:pic>
            <p:nvPicPr>
              <p:cNvPr id="7" name="Ink 6">
                <a:extLst>
                  <a:ext uri="{FF2B5EF4-FFF2-40B4-BE49-F238E27FC236}">
                    <a16:creationId xmlns:a16="http://schemas.microsoft.com/office/drawing/2014/main" id="{864D94BD-4792-686C-1C4F-D4A8D8784BAA}"/>
                  </a:ext>
                </a:extLst>
              </p:cNvPr>
              <p:cNvPicPr/>
              <p:nvPr/>
            </p:nvPicPr>
            <p:blipFill>
              <a:blip r:embed="rId6"/>
              <a:stretch>
                <a:fillRect/>
              </a:stretch>
            </p:blipFill>
            <p:spPr>
              <a:xfrm>
                <a:off x="6182255" y="4829356"/>
                <a:ext cx="2581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 xmlns:a16="http://schemas.microsoft.com/office/drawing/2014/main" id="{B30A9471-6252-E77C-A738-2F11F4FB6A9F}"/>
                  </a:ext>
                </a:extLst>
              </p14:cNvPr>
              <p14:cNvContentPartPr/>
              <p14:nvPr/>
            </p14:nvContentPartPr>
            <p14:xfrm>
              <a:off x="5709860" y="5001040"/>
              <a:ext cx="440280" cy="3600"/>
            </p14:xfrm>
          </p:contentPart>
        </mc:Choice>
        <mc:Fallback xmlns="">
          <p:pic>
            <p:nvPicPr>
              <p:cNvPr id="8" name="Ink 7">
                <a:extLst>
                  <a:ext uri="{FF2B5EF4-FFF2-40B4-BE49-F238E27FC236}">
                    <a16:creationId xmlns:a16="http://schemas.microsoft.com/office/drawing/2014/main" id="{B30A9471-6252-E77C-A738-2F11F4FB6A9F}"/>
                  </a:ext>
                </a:extLst>
              </p:cNvPr>
              <p:cNvPicPr/>
              <p:nvPr/>
            </p:nvPicPr>
            <p:blipFill>
              <a:blip r:embed="rId8"/>
              <a:stretch>
                <a:fillRect/>
              </a:stretch>
            </p:blipFill>
            <p:spPr>
              <a:xfrm>
                <a:off x="5655860" y="4893400"/>
                <a:ext cx="5479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 xmlns:a16="http://schemas.microsoft.com/office/drawing/2014/main" id="{3319D616-322E-6814-DA05-C7A3D7E5EA21}"/>
                  </a:ext>
                </a:extLst>
              </p14:cNvPr>
              <p14:cNvContentPartPr/>
              <p14:nvPr/>
            </p14:nvContentPartPr>
            <p14:xfrm>
              <a:off x="6126380" y="5001040"/>
              <a:ext cx="360" cy="360"/>
            </p14:xfrm>
          </p:contentPart>
        </mc:Choice>
        <mc:Fallback xmlns="">
          <p:pic>
            <p:nvPicPr>
              <p:cNvPr id="9" name="Ink 8">
                <a:extLst>
                  <a:ext uri="{FF2B5EF4-FFF2-40B4-BE49-F238E27FC236}">
                    <a16:creationId xmlns:a16="http://schemas.microsoft.com/office/drawing/2014/main" id="{3319D616-322E-6814-DA05-C7A3D7E5EA21}"/>
                  </a:ext>
                </a:extLst>
              </p:cNvPr>
              <p:cNvPicPr/>
              <p:nvPr/>
            </p:nvPicPr>
            <p:blipFill>
              <a:blip r:embed="rId10"/>
              <a:stretch>
                <a:fillRect/>
              </a:stretch>
            </p:blipFill>
            <p:spPr>
              <a:xfrm>
                <a:off x="6072380" y="48934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 xmlns:a16="http://schemas.microsoft.com/office/drawing/2014/main" id="{EC7F7BBE-74A2-4E0A-F6AD-D3071A5014B2}"/>
                  </a:ext>
                </a:extLst>
              </p14:cNvPr>
              <p14:cNvContentPartPr/>
              <p14:nvPr/>
            </p14:nvContentPartPr>
            <p14:xfrm>
              <a:off x="5900300" y="4969720"/>
              <a:ext cx="235800" cy="52920"/>
            </p14:xfrm>
          </p:contentPart>
        </mc:Choice>
        <mc:Fallback xmlns="">
          <p:pic>
            <p:nvPicPr>
              <p:cNvPr id="10" name="Ink 9">
                <a:extLst>
                  <a:ext uri="{FF2B5EF4-FFF2-40B4-BE49-F238E27FC236}">
                    <a16:creationId xmlns:a16="http://schemas.microsoft.com/office/drawing/2014/main" id="{EC7F7BBE-74A2-4E0A-F6AD-D3071A5014B2}"/>
                  </a:ext>
                </a:extLst>
              </p:cNvPr>
              <p:cNvPicPr/>
              <p:nvPr/>
            </p:nvPicPr>
            <p:blipFill>
              <a:blip r:embed="rId12"/>
              <a:stretch>
                <a:fillRect/>
              </a:stretch>
            </p:blipFill>
            <p:spPr>
              <a:xfrm>
                <a:off x="5846660" y="4861720"/>
                <a:ext cx="3434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 xmlns:a16="http://schemas.microsoft.com/office/drawing/2014/main" id="{E631B0FF-0C7A-43E9-96D5-6837A8950775}"/>
                  </a:ext>
                </a:extLst>
              </p14:cNvPr>
              <p14:cNvContentPartPr/>
              <p14:nvPr/>
            </p14:nvContentPartPr>
            <p14:xfrm>
              <a:off x="6133940" y="4970800"/>
              <a:ext cx="360" cy="360"/>
            </p14:xfrm>
          </p:contentPart>
        </mc:Choice>
        <mc:Fallback xmlns="">
          <p:pic>
            <p:nvPicPr>
              <p:cNvPr id="11" name="Ink 10">
                <a:extLst>
                  <a:ext uri="{FF2B5EF4-FFF2-40B4-BE49-F238E27FC236}">
                    <a16:creationId xmlns:a16="http://schemas.microsoft.com/office/drawing/2014/main" id="{E631B0FF-0C7A-43E9-96D5-6837A8950775}"/>
                  </a:ext>
                </a:extLst>
              </p:cNvPr>
              <p:cNvPicPr/>
              <p:nvPr/>
            </p:nvPicPr>
            <p:blipFill>
              <a:blip r:embed="rId10"/>
              <a:stretch>
                <a:fillRect/>
              </a:stretch>
            </p:blipFill>
            <p:spPr>
              <a:xfrm>
                <a:off x="6079940" y="48628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 xmlns:a16="http://schemas.microsoft.com/office/drawing/2014/main" id="{DE58ACC1-1D86-AD17-3DA1-307B6B8340BF}"/>
                  </a:ext>
                </a:extLst>
              </p14:cNvPr>
              <p14:cNvContentPartPr/>
              <p14:nvPr/>
            </p14:nvContentPartPr>
            <p14:xfrm>
              <a:off x="5794820" y="4896640"/>
              <a:ext cx="520200" cy="176400"/>
            </p14:xfrm>
          </p:contentPart>
        </mc:Choice>
        <mc:Fallback xmlns="">
          <p:pic>
            <p:nvPicPr>
              <p:cNvPr id="12" name="Ink 11">
                <a:extLst>
                  <a:ext uri="{FF2B5EF4-FFF2-40B4-BE49-F238E27FC236}">
                    <a16:creationId xmlns:a16="http://schemas.microsoft.com/office/drawing/2014/main" id="{DE58ACC1-1D86-AD17-3DA1-307B6B8340BF}"/>
                  </a:ext>
                </a:extLst>
              </p:cNvPr>
              <p:cNvPicPr/>
              <p:nvPr/>
            </p:nvPicPr>
            <p:blipFill>
              <a:blip r:embed="rId15"/>
              <a:stretch>
                <a:fillRect/>
              </a:stretch>
            </p:blipFill>
            <p:spPr>
              <a:xfrm>
                <a:off x="5741180" y="4789000"/>
                <a:ext cx="62784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 xmlns:a16="http://schemas.microsoft.com/office/drawing/2014/main" id="{7DE547CE-5A86-FACB-BC6E-DD6FEF161020}"/>
                  </a:ext>
                </a:extLst>
              </p14:cNvPr>
              <p14:cNvContentPartPr/>
              <p14:nvPr/>
            </p14:nvContentPartPr>
            <p14:xfrm>
              <a:off x="5247980" y="5016520"/>
              <a:ext cx="558720" cy="76680"/>
            </p14:xfrm>
          </p:contentPart>
        </mc:Choice>
        <mc:Fallback xmlns="">
          <p:pic>
            <p:nvPicPr>
              <p:cNvPr id="13" name="Ink 12">
                <a:extLst>
                  <a:ext uri="{FF2B5EF4-FFF2-40B4-BE49-F238E27FC236}">
                    <a16:creationId xmlns:a16="http://schemas.microsoft.com/office/drawing/2014/main" id="{7DE547CE-5A86-FACB-BC6E-DD6FEF161020}"/>
                  </a:ext>
                </a:extLst>
              </p:cNvPr>
              <p:cNvPicPr/>
              <p:nvPr/>
            </p:nvPicPr>
            <p:blipFill>
              <a:blip r:embed="rId17"/>
              <a:stretch>
                <a:fillRect/>
              </a:stretch>
            </p:blipFill>
            <p:spPr>
              <a:xfrm>
                <a:off x="5193980" y="4908520"/>
                <a:ext cx="666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 xmlns:a16="http://schemas.microsoft.com/office/drawing/2014/main" id="{B65BB2ED-3718-32A6-0B67-41CBA05D9B80}"/>
                  </a:ext>
                </a:extLst>
              </p14:cNvPr>
              <p14:cNvContentPartPr/>
              <p14:nvPr/>
            </p14:nvContentPartPr>
            <p14:xfrm>
              <a:off x="5319620" y="5034160"/>
              <a:ext cx="499680" cy="141480"/>
            </p14:xfrm>
          </p:contentPart>
        </mc:Choice>
        <mc:Fallback xmlns="">
          <p:pic>
            <p:nvPicPr>
              <p:cNvPr id="14" name="Ink 13">
                <a:extLst>
                  <a:ext uri="{FF2B5EF4-FFF2-40B4-BE49-F238E27FC236}">
                    <a16:creationId xmlns:a16="http://schemas.microsoft.com/office/drawing/2014/main" id="{B65BB2ED-3718-32A6-0B67-41CBA05D9B80}"/>
                  </a:ext>
                </a:extLst>
              </p:cNvPr>
              <p:cNvPicPr/>
              <p:nvPr/>
            </p:nvPicPr>
            <p:blipFill>
              <a:blip r:embed="rId19"/>
              <a:stretch>
                <a:fillRect/>
              </a:stretch>
            </p:blipFill>
            <p:spPr>
              <a:xfrm>
                <a:off x="5265980" y="4926160"/>
                <a:ext cx="6073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 xmlns:a16="http://schemas.microsoft.com/office/drawing/2014/main" id="{125A5B49-BA7F-A07A-F243-9C333C7E4D7A}"/>
                  </a:ext>
                </a:extLst>
              </p14:cNvPr>
              <p14:cNvContentPartPr/>
              <p14:nvPr/>
            </p14:nvContentPartPr>
            <p14:xfrm>
              <a:off x="5134220" y="5083480"/>
              <a:ext cx="996840" cy="360360"/>
            </p14:xfrm>
          </p:contentPart>
        </mc:Choice>
        <mc:Fallback xmlns="">
          <p:pic>
            <p:nvPicPr>
              <p:cNvPr id="15" name="Ink 14">
                <a:extLst>
                  <a:ext uri="{FF2B5EF4-FFF2-40B4-BE49-F238E27FC236}">
                    <a16:creationId xmlns:a16="http://schemas.microsoft.com/office/drawing/2014/main" id="{125A5B49-BA7F-A07A-F243-9C333C7E4D7A}"/>
                  </a:ext>
                </a:extLst>
              </p:cNvPr>
              <p:cNvPicPr/>
              <p:nvPr/>
            </p:nvPicPr>
            <p:blipFill>
              <a:blip r:embed="rId21"/>
              <a:stretch>
                <a:fillRect/>
              </a:stretch>
            </p:blipFill>
            <p:spPr>
              <a:xfrm>
                <a:off x="5080220" y="4975480"/>
                <a:ext cx="1104480" cy="57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 xmlns:a16="http://schemas.microsoft.com/office/drawing/2014/main" id="{28D20885-8295-B94A-4D7E-7BFDF861706D}"/>
                  </a:ext>
                </a:extLst>
              </p14:cNvPr>
              <p14:cNvContentPartPr/>
              <p14:nvPr/>
            </p14:nvContentPartPr>
            <p14:xfrm>
              <a:off x="5862300" y="4627900"/>
              <a:ext cx="1301400" cy="143640"/>
            </p14:xfrm>
          </p:contentPart>
        </mc:Choice>
        <mc:Fallback xmlns="">
          <p:pic>
            <p:nvPicPr>
              <p:cNvPr id="21" name="Ink 20">
                <a:extLst>
                  <a:ext uri="{FF2B5EF4-FFF2-40B4-BE49-F238E27FC236}">
                    <a16:creationId xmlns:a16="http://schemas.microsoft.com/office/drawing/2014/main" id="{28D20885-8295-B94A-4D7E-7BFDF861706D}"/>
                  </a:ext>
                </a:extLst>
              </p:cNvPr>
              <p:cNvPicPr/>
              <p:nvPr/>
            </p:nvPicPr>
            <p:blipFill>
              <a:blip r:embed="rId23"/>
              <a:stretch>
                <a:fillRect/>
              </a:stretch>
            </p:blipFill>
            <p:spPr>
              <a:xfrm>
                <a:off x="5799300" y="4564900"/>
                <a:ext cx="14270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 xmlns:a16="http://schemas.microsoft.com/office/drawing/2014/main" id="{3CEB431C-3573-8FC1-6A2E-2FF1903C9577}"/>
                  </a:ext>
                </a:extLst>
              </p14:cNvPr>
              <p14:cNvContentPartPr/>
              <p14:nvPr/>
            </p14:nvContentPartPr>
            <p14:xfrm>
              <a:off x="6753537" y="4613653"/>
              <a:ext cx="360" cy="360"/>
            </p14:xfrm>
          </p:contentPart>
        </mc:Choice>
        <mc:Fallback xmlns="">
          <p:pic>
            <p:nvPicPr>
              <p:cNvPr id="26" name="Ink 25">
                <a:extLst>
                  <a:ext uri="{FF2B5EF4-FFF2-40B4-BE49-F238E27FC236}">
                    <a16:creationId xmlns:a16="http://schemas.microsoft.com/office/drawing/2014/main" id="{3CEB431C-3573-8FC1-6A2E-2FF1903C9577}"/>
                  </a:ext>
                </a:extLst>
              </p:cNvPr>
              <p:cNvPicPr/>
              <p:nvPr/>
            </p:nvPicPr>
            <p:blipFill>
              <a:blip r:embed="rId25"/>
              <a:stretch>
                <a:fillRect/>
              </a:stretch>
            </p:blipFill>
            <p:spPr>
              <a:xfrm>
                <a:off x="6690537" y="4550653"/>
                <a:ext cx="126000" cy="126000"/>
              </a:xfrm>
              <a:prstGeom prst="rect">
                <a:avLst/>
              </a:prstGeom>
            </p:spPr>
          </p:pic>
        </mc:Fallback>
      </mc:AlternateContent>
      <p:grpSp>
        <p:nvGrpSpPr>
          <p:cNvPr id="28" name="Group 27">
            <a:extLst>
              <a:ext uri="{FF2B5EF4-FFF2-40B4-BE49-F238E27FC236}">
                <a16:creationId xmlns="" xmlns:a16="http://schemas.microsoft.com/office/drawing/2014/main" id="{DDDF845D-DD0C-5E44-EA0D-6486665E33C9}"/>
              </a:ext>
            </a:extLst>
          </p:cNvPr>
          <p:cNvGrpSpPr/>
          <p:nvPr/>
        </p:nvGrpSpPr>
        <p:grpSpPr>
          <a:xfrm>
            <a:off x="5704820" y="4113613"/>
            <a:ext cx="1889920" cy="975627"/>
            <a:chOff x="5704820" y="4113613"/>
            <a:chExt cx="1889920" cy="975627"/>
          </a:xfrm>
        </p:grpSpPr>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 xmlns:a16="http://schemas.microsoft.com/office/drawing/2014/main" id="{F6CE6DB9-C116-553E-DD1B-9676E63BBDE9}"/>
                    </a:ext>
                  </a:extLst>
                </p14:cNvPr>
                <p14:cNvContentPartPr/>
                <p14:nvPr/>
              </p14:nvContentPartPr>
              <p14:xfrm>
                <a:off x="5704820" y="4828960"/>
                <a:ext cx="1295280" cy="260280"/>
              </p14:xfrm>
            </p:contentPart>
          </mc:Choice>
          <mc:Fallback xmlns="">
            <p:pic>
              <p:nvPicPr>
                <p:cNvPr id="16" name="Ink 15">
                  <a:extLst>
                    <a:ext uri="{FF2B5EF4-FFF2-40B4-BE49-F238E27FC236}">
                      <a16:creationId xmlns:a16="http://schemas.microsoft.com/office/drawing/2014/main" id="{F6CE6DB9-C116-553E-DD1B-9676E63BBDE9}"/>
                    </a:ext>
                  </a:extLst>
                </p:cNvPr>
                <p:cNvPicPr/>
                <p:nvPr/>
              </p:nvPicPr>
              <p:blipFill>
                <a:blip r:embed="rId27"/>
                <a:stretch>
                  <a:fillRect/>
                </a:stretch>
              </p:blipFill>
              <p:spPr>
                <a:xfrm>
                  <a:off x="5641820" y="4766320"/>
                  <a:ext cx="142092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 xmlns:a16="http://schemas.microsoft.com/office/drawing/2014/main" id="{2DE30B67-7B42-7280-B38A-707FEFBCFC1D}"/>
                    </a:ext>
                  </a:extLst>
                </p14:cNvPr>
                <p14:cNvContentPartPr/>
                <p14:nvPr/>
              </p14:nvContentPartPr>
              <p14:xfrm>
                <a:off x="7005140" y="4774960"/>
                <a:ext cx="478080" cy="59040"/>
              </p14:xfrm>
            </p:contentPart>
          </mc:Choice>
          <mc:Fallback xmlns="">
            <p:pic>
              <p:nvPicPr>
                <p:cNvPr id="17" name="Ink 16">
                  <a:extLst>
                    <a:ext uri="{FF2B5EF4-FFF2-40B4-BE49-F238E27FC236}">
                      <a16:creationId xmlns:a16="http://schemas.microsoft.com/office/drawing/2014/main" id="{2DE30B67-7B42-7280-B38A-707FEFBCFC1D}"/>
                    </a:ext>
                  </a:extLst>
                </p:cNvPr>
                <p:cNvPicPr/>
                <p:nvPr/>
              </p:nvPicPr>
              <p:blipFill>
                <a:blip r:embed="rId29"/>
                <a:stretch>
                  <a:fillRect/>
                </a:stretch>
              </p:blipFill>
              <p:spPr>
                <a:xfrm>
                  <a:off x="6942140" y="4711960"/>
                  <a:ext cx="6037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 xmlns:a16="http://schemas.microsoft.com/office/drawing/2014/main" id="{29E365A2-ACEB-D80B-D14E-2AE5AED56EC0}"/>
                    </a:ext>
                  </a:extLst>
                </p14:cNvPr>
                <p14:cNvContentPartPr/>
                <p14:nvPr/>
              </p14:nvContentPartPr>
              <p14:xfrm>
                <a:off x="7594380" y="4698820"/>
                <a:ext cx="360" cy="360"/>
              </p14:xfrm>
            </p:contentPart>
          </mc:Choice>
          <mc:Fallback xmlns="">
            <p:pic>
              <p:nvPicPr>
                <p:cNvPr id="23" name="Ink 22">
                  <a:extLst>
                    <a:ext uri="{FF2B5EF4-FFF2-40B4-BE49-F238E27FC236}">
                      <a16:creationId xmlns:a16="http://schemas.microsoft.com/office/drawing/2014/main" id="{29E365A2-ACEB-D80B-D14E-2AE5AED56EC0}"/>
                    </a:ext>
                  </a:extLst>
                </p:cNvPr>
                <p:cNvPicPr/>
                <p:nvPr/>
              </p:nvPicPr>
              <p:blipFill>
                <a:blip r:embed="rId25"/>
                <a:stretch>
                  <a:fillRect/>
                </a:stretch>
              </p:blipFill>
              <p:spPr>
                <a:xfrm>
                  <a:off x="7531740" y="46358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 xmlns:a16="http://schemas.microsoft.com/office/drawing/2014/main" id="{2E9A0BBA-CFD8-F509-86B1-420A55D8FB44}"/>
                    </a:ext>
                  </a:extLst>
                </p14:cNvPr>
                <p14:cNvContentPartPr/>
                <p14:nvPr/>
              </p14:nvContentPartPr>
              <p14:xfrm>
                <a:off x="6985260" y="4679740"/>
                <a:ext cx="609480" cy="24840"/>
              </p14:xfrm>
            </p:contentPart>
          </mc:Choice>
          <mc:Fallback xmlns="">
            <p:pic>
              <p:nvPicPr>
                <p:cNvPr id="24" name="Ink 23">
                  <a:extLst>
                    <a:ext uri="{FF2B5EF4-FFF2-40B4-BE49-F238E27FC236}">
                      <a16:creationId xmlns:a16="http://schemas.microsoft.com/office/drawing/2014/main" id="{2E9A0BBA-CFD8-F509-86B1-420A55D8FB44}"/>
                    </a:ext>
                  </a:extLst>
                </p:cNvPr>
                <p:cNvPicPr/>
                <p:nvPr/>
              </p:nvPicPr>
              <p:blipFill>
                <a:blip r:embed="rId32"/>
                <a:stretch>
                  <a:fillRect/>
                </a:stretch>
              </p:blipFill>
              <p:spPr>
                <a:xfrm>
                  <a:off x="6922620" y="4616740"/>
                  <a:ext cx="735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 xmlns:a16="http://schemas.microsoft.com/office/drawing/2014/main" id="{5FAE5EF3-35D1-4666-D10B-C87F420F4826}"/>
                    </a:ext>
                  </a:extLst>
                </p14:cNvPr>
                <p14:cNvContentPartPr/>
                <p14:nvPr/>
              </p14:nvContentPartPr>
              <p14:xfrm>
                <a:off x="5762097" y="4113613"/>
                <a:ext cx="1784160" cy="582120"/>
              </p14:xfrm>
            </p:contentPart>
          </mc:Choice>
          <mc:Fallback xmlns="">
            <p:pic>
              <p:nvPicPr>
                <p:cNvPr id="27" name="Ink 26">
                  <a:extLst>
                    <a:ext uri="{FF2B5EF4-FFF2-40B4-BE49-F238E27FC236}">
                      <a16:creationId xmlns:a16="http://schemas.microsoft.com/office/drawing/2014/main" id="{5FAE5EF3-35D1-4666-D10B-C87F420F4826}"/>
                    </a:ext>
                  </a:extLst>
                </p:cNvPr>
                <p:cNvPicPr/>
                <p:nvPr/>
              </p:nvPicPr>
              <p:blipFill>
                <a:blip r:embed="rId34"/>
                <a:stretch>
                  <a:fillRect/>
                </a:stretch>
              </p:blipFill>
              <p:spPr>
                <a:xfrm>
                  <a:off x="5699457" y="4050973"/>
                  <a:ext cx="1909800" cy="707760"/>
                </a:xfrm>
                <a:prstGeom prst="rect">
                  <a:avLst/>
                </a:prstGeom>
              </p:spPr>
            </p:pic>
          </mc:Fallback>
        </mc:AlternateContent>
      </p:grpSp>
      <p:pic>
        <p:nvPicPr>
          <p:cNvPr id="3" name="Picture 2">
            <a:extLst>
              <a:ext uri="{FF2B5EF4-FFF2-40B4-BE49-F238E27FC236}">
                <a16:creationId xmlns="" xmlns:a16="http://schemas.microsoft.com/office/drawing/2014/main" id="{F4E93A35-5072-112B-1DDF-6E4C3CDCD93A}"/>
              </a:ext>
            </a:extLst>
          </p:cNvPr>
          <p:cNvPicPr/>
          <p:nvPr/>
        </p:nvPicPr>
        <p:blipFill>
          <a:blip r:embed="rId35"/>
          <a:stretch>
            <a:fillRect/>
          </a:stretch>
        </p:blipFill>
        <p:spPr>
          <a:xfrm>
            <a:off x="1852460" y="1541060"/>
            <a:ext cx="5630760" cy="48334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895149" y="404261"/>
            <a:ext cx="4976261" cy="523220"/>
          </a:xfrm>
          <a:prstGeom prst="rect">
            <a:avLst/>
          </a:prstGeom>
          <a:noFill/>
        </p:spPr>
        <p:txBody>
          <a:bodyPr wrap="square" rtlCol="0">
            <a:spAutoFit/>
          </a:bodyPr>
          <a:lstStyle/>
          <a:p>
            <a:pPr marL="285750" indent="-285750">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CLASS DIAGRAM</a:t>
            </a:r>
          </a:p>
        </p:txBody>
      </p:sp>
      <p:sp>
        <p:nvSpPr>
          <p:cNvPr id="100" name="Text Box 99"/>
          <p:cNvSpPr txBox="1"/>
          <p:nvPr/>
        </p:nvSpPr>
        <p:spPr>
          <a:xfrm>
            <a:off x="3556000" y="1680845"/>
            <a:ext cx="5080000" cy="368300"/>
          </a:xfrm>
          <a:prstGeom prst="rect">
            <a:avLst/>
          </a:prstGeom>
          <a:noFill/>
          <a:ln w="9525">
            <a:noFill/>
          </a:ln>
        </p:spPr>
        <p:txBody>
          <a:bodyPr>
            <a:spAutoFit/>
          </a:bodyPr>
          <a:lstStyle/>
          <a:p>
            <a:pPr indent="0"/>
            <a:r>
              <a:rPr lang="en-US" b="0">
                <a:latin typeface="Times New Roman" panose="02020603050405020304" pitchFamily="18" charset="0"/>
              </a:rPr>
              <a:t> </a:t>
            </a:r>
          </a:p>
        </p:txBody>
      </p:sp>
      <p:sp>
        <p:nvSpPr>
          <p:cNvPr id="43" name="Freeform 1073742910">
            <a:extLst>
              <a:ext uri="{FF2B5EF4-FFF2-40B4-BE49-F238E27FC236}">
                <a16:creationId xmlns="" xmlns:a16="http://schemas.microsoft.com/office/drawing/2014/main" id="{6B56F53D-ABA1-C306-8F18-3B86D077D6F2}"/>
              </a:ext>
            </a:extLst>
          </p:cNvPr>
          <p:cNvSpPr/>
          <p:nvPr/>
        </p:nvSpPr>
        <p:spPr>
          <a:xfrm>
            <a:off x="2012828" y="3229484"/>
            <a:ext cx="1520948" cy="118278"/>
          </a:xfrm>
          <a:custGeom>
            <a:avLst/>
            <a:gdLst/>
            <a:ahLst/>
            <a:cxnLst/>
            <a:rect l="0" t="0" r="0" b="0"/>
            <a:pathLst>
              <a:path w="2075" h="570">
                <a:moveTo>
                  <a:pt x="1732" y="0"/>
                </a:moveTo>
                <a:lnTo>
                  <a:pt x="342" y="0"/>
                </a:lnTo>
                <a:lnTo>
                  <a:pt x="263" y="8"/>
                </a:lnTo>
                <a:lnTo>
                  <a:pt x="190" y="30"/>
                </a:lnTo>
                <a:lnTo>
                  <a:pt x="127" y="65"/>
                </a:lnTo>
                <a:lnTo>
                  <a:pt x="74" y="110"/>
                </a:lnTo>
                <a:lnTo>
                  <a:pt x="35" y="163"/>
                </a:lnTo>
                <a:lnTo>
                  <a:pt x="9" y="222"/>
                </a:lnTo>
                <a:lnTo>
                  <a:pt x="0" y="285"/>
                </a:lnTo>
                <a:lnTo>
                  <a:pt x="9" y="348"/>
                </a:lnTo>
                <a:lnTo>
                  <a:pt x="35" y="407"/>
                </a:lnTo>
                <a:lnTo>
                  <a:pt x="74" y="460"/>
                </a:lnTo>
                <a:lnTo>
                  <a:pt x="127" y="505"/>
                </a:lnTo>
                <a:lnTo>
                  <a:pt x="190" y="540"/>
                </a:lnTo>
                <a:lnTo>
                  <a:pt x="263" y="562"/>
                </a:lnTo>
                <a:lnTo>
                  <a:pt x="342" y="570"/>
                </a:lnTo>
                <a:lnTo>
                  <a:pt x="1732" y="570"/>
                </a:lnTo>
                <a:lnTo>
                  <a:pt x="1812" y="562"/>
                </a:lnTo>
                <a:lnTo>
                  <a:pt x="1885" y="540"/>
                </a:lnTo>
                <a:lnTo>
                  <a:pt x="1948" y="505"/>
                </a:lnTo>
                <a:lnTo>
                  <a:pt x="2001" y="460"/>
                </a:lnTo>
                <a:lnTo>
                  <a:pt x="2041" y="407"/>
                </a:lnTo>
                <a:lnTo>
                  <a:pt x="2066" y="348"/>
                </a:lnTo>
                <a:lnTo>
                  <a:pt x="2075" y="285"/>
                </a:lnTo>
                <a:lnTo>
                  <a:pt x="2066" y="222"/>
                </a:lnTo>
                <a:lnTo>
                  <a:pt x="2041" y="163"/>
                </a:lnTo>
                <a:lnTo>
                  <a:pt x="2001" y="110"/>
                </a:lnTo>
                <a:lnTo>
                  <a:pt x="1948" y="65"/>
                </a:lnTo>
                <a:lnTo>
                  <a:pt x="1885" y="30"/>
                </a:lnTo>
                <a:lnTo>
                  <a:pt x="1812" y="8"/>
                </a:lnTo>
                <a:lnTo>
                  <a:pt x="1732" y="0"/>
                </a:lnTo>
                <a:close/>
              </a:path>
            </a:pathLst>
          </a:custGeom>
          <a:solidFill>
            <a:srgbClr val="FFFFB8"/>
          </a:solidFill>
          <a:ln w="9525">
            <a:noFill/>
          </a:ln>
        </p:spPr>
        <p:txBody>
          <a:bodyPr/>
          <a:lstStyle/>
          <a:p>
            <a:endParaRPr lang="en-US" dirty="0"/>
          </a:p>
        </p:txBody>
      </p:sp>
      <p:sp>
        <p:nvSpPr>
          <p:cNvPr id="46" name="Freeform 1073742910">
            <a:extLst>
              <a:ext uri="{FF2B5EF4-FFF2-40B4-BE49-F238E27FC236}">
                <a16:creationId xmlns="" xmlns:a16="http://schemas.microsoft.com/office/drawing/2014/main" id="{ADB567D3-8BFC-4AC8-3EAD-B4ACBA7454D4}"/>
              </a:ext>
            </a:extLst>
          </p:cNvPr>
          <p:cNvSpPr/>
          <p:nvPr/>
        </p:nvSpPr>
        <p:spPr>
          <a:xfrm>
            <a:off x="2051685" y="2599442"/>
            <a:ext cx="1520948" cy="77505"/>
          </a:xfrm>
          <a:custGeom>
            <a:avLst/>
            <a:gdLst/>
            <a:ahLst/>
            <a:cxnLst/>
            <a:rect l="0" t="0" r="0" b="0"/>
            <a:pathLst>
              <a:path w="2075" h="570">
                <a:moveTo>
                  <a:pt x="1732" y="0"/>
                </a:moveTo>
                <a:lnTo>
                  <a:pt x="342" y="0"/>
                </a:lnTo>
                <a:lnTo>
                  <a:pt x="263" y="8"/>
                </a:lnTo>
                <a:lnTo>
                  <a:pt x="190" y="30"/>
                </a:lnTo>
                <a:lnTo>
                  <a:pt x="127" y="65"/>
                </a:lnTo>
                <a:lnTo>
                  <a:pt x="74" y="110"/>
                </a:lnTo>
                <a:lnTo>
                  <a:pt x="35" y="163"/>
                </a:lnTo>
                <a:lnTo>
                  <a:pt x="9" y="222"/>
                </a:lnTo>
                <a:lnTo>
                  <a:pt x="0" y="285"/>
                </a:lnTo>
                <a:lnTo>
                  <a:pt x="9" y="348"/>
                </a:lnTo>
                <a:lnTo>
                  <a:pt x="35" y="407"/>
                </a:lnTo>
                <a:lnTo>
                  <a:pt x="74" y="460"/>
                </a:lnTo>
                <a:lnTo>
                  <a:pt x="127" y="505"/>
                </a:lnTo>
                <a:lnTo>
                  <a:pt x="190" y="540"/>
                </a:lnTo>
                <a:lnTo>
                  <a:pt x="263" y="562"/>
                </a:lnTo>
                <a:lnTo>
                  <a:pt x="342" y="570"/>
                </a:lnTo>
                <a:lnTo>
                  <a:pt x="1732" y="570"/>
                </a:lnTo>
                <a:lnTo>
                  <a:pt x="1812" y="562"/>
                </a:lnTo>
                <a:lnTo>
                  <a:pt x="1885" y="540"/>
                </a:lnTo>
                <a:lnTo>
                  <a:pt x="1948" y="505"/>
                </a:lnTo>
                <a:lnTo>
                  <a:pt x="2001" y="460"/>
                </a:lnTo>
                <a:lnTo>
                  <a:pt x="2041" y="407"/>
                </a:lnTo>
                <a:lnTo>
                  <a:pt x="2066" y="348"/>
                </a:lnTo>
                <a:lnTo>
                  <a:pt x="2075" y="285"/>
                </a:lnTo>
                <a:lnTo>
                  <a:pt x="2066" y="222"/>
                </a:lnTo>
                <a:lnTo>
                  <a:pt x="2041" y="163"/>
                </a:lnTo>
                <a:lnTo>
                  <a:pt x="2001" y="110"/>
                </a:lnTo>
                <a:lnTo>
                  <a:pt x="1948" y="65"/>
                </a:lnTo>
                <a:lnTo>
                  <a:pt x="1885" y="30"/>
                </a:lnTo>
                <a:lnTo>
                  <a:pt x="1812" y="8"/>
                </a:lnTo>
                <a:lnTo>
                  <a:pt x="1732" y="0"/>
                </a:lnTo>
                <a:close/>
              </a:path>
            </a:pathLst>
          </a:custGeom>
          <a:solidFill>
            <a:srgbClr val="FFFFB8"/>
          </a:solidFill>
          <a:ln w="9525">
            <a:noFill/>
          </a:ln>
        </p:spPr>
        <p:txBody>
          <a:bodyPr/>
          <a:lstStyle/>
          <a:p>
            <a:endParaRPr lang="en-US" dirty="0"/>
          </a:p>
        </p:txBody>
      </p:sp>
      <p:pic>
        <p:nvPicPr>
          <p:cNvPr id="3" name="Picture 2">
            <a:extLst>
              <a:ext uri="{FF2B5EF4-FFF2-40B4-BE49-F238E27FC236}">
                <a16:creationId xmlns="" xmlns:a16="http://schemas.microsoft.com/office/drawing/2014/main" id="{6D600DA6-1E30-D426-FBF0-4D41DF923C85}"/>
              </a:ext>
            </a:extLst>
          </p:cNvPr>
          <p:cNvPicPr/>
          <p:nvPr/>
        </p:nvPicPr>
        <p:blipFill>
          <a:blip r:embed="rId2"/>
          <a:stretch>
            <a:fillRect/>
          </a:stretch>
        </p:blipFill>
        <p:spPr>
          <a:xfrm>
            <a:off x="1563370" y="1265279"/>
            <a:ext cx="6635750" cy="46681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9271" y="462013"/>
            <a:ext cx="8422105" cy="523220"/>
          </a:xfrm>
          <a:prstGeom prst="rect">
            <a:avLst/>
          </a:prstGeom>
          <a:noFill/>
        </p:spPr>
        <p:txBody>
          <a:bodyPr wrap="square" rtlCol="0">
            <a:spAutoFit/>
          </a:bodyPr>
          <a:lstStyle/>
          <a:p>
            <a:pPr marL="457200" indent="-457200">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SEQUENCE DIAGRAM</a:t>
            </a:r>
          </a:p>
        </p:txBody>
      </p:sp>
      <p:graphicFrame>
        <p:nvGraphicFramePr>
          <p:cNvPr id="9" name="Table 8"/>
          <p:cNvGraphicFramePr/>
          <p:nvPr/>
        </p:nvGraphicFramePr>
        <p:xfrm>
          <a:off x="4614545" y="2725420"/>
          <a:ext cx="1689735" cy="731520"/>
        </p:xfrm>
        <a:graphic>
          <a:graphicData uri="http://schemas.openxmlformats.org/drawingml/2006/table">
            <a:tbl>
              <a:tblPr/>
              <a:tblGrid>
                <a:gridCol w="1481455">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20001"/>
                    </a:ext>
                  </a:extLst>
                </a:gridCol>
              </a:tblGrid>
              <a:tr h="0">
                <a:tc>
                  <a:txBody>
                    <a:bodyPr/>
                    <a:lstStyle/>
                    <a:p>
                      <a:pPr indent="0">
                        <a:buNone/>
                      </a:pPr>
                      <a:endParaRPr lang="en-US" b="0"/>
                    </a:p>
                  </a:txBody>
                  <a:tcPr>
                    <a:lnL>
                      <a:noFill/>
                    </a:lnL>
                    <a:lnR>
                      <a:noFill/>
                    </a:lnR>
                    <a:lnT cap="flat">
                      <a:noFill/>
                    </a:lnT>
                    <a:lnB cap="flat">
                      <a:noFill/>
                    </a:lnB>
                    <a:lnTlToBr>
                      <a:noFill/>
                    </a:lnTlToBr>
                    <a:lnBlToTr>
                      <a:noFill/>
                    </a:lnBlToTr>
                    <a:noFill/>
                  </a:tcPr>
                </a:tc>
                <a:tc>
                  <a:txBody>
                    <a:bodyPr/>
                    <a:lstStyle/>
                    <a:p>
                      <a:pPr>
                        <a:buNone/>
                      </a:pPr>
                      <a:endParaRPr lang="en-US"/>
                    </a:p>
                  </a:txBody>
                  <a:tcPr>
                    <a:lnL>
                      <a:noFill/>
                    </a:lnL>
                    <a:lnR>
                      <a:noFill/>
                    </a:lnR>
                    <a:lnT>
                      <a:noFill/>
                    </a:lnT>
                    <a:lnB cap="flat">
                      <a:noFill/>
                    </a:lnB>
                    <a:lnTlToBr>
                      <a:noFill/>
                    </a:lnTlToBr>
                    <a:lnBlToTr>
                      <a:noFill/>
                    </a:lnBlToTr>
                    <a:solidFill>
                      <a:srgbClr val="FFFFFF"/>
                    </a:solidFill>
                  </a:tcPr>
                </a:tc>
                <a:extLst>
                  <a:ext uri="{0D108BD9-81ED-4DB2-BD59-A6C34878D82A}">
                    <a16:rowId xmlns="" xmlns:a16="http://schemas.microsoft.com/office/drawing/2014/main" val="10000"/>
                  </a:ext>
                </a:extLst>
              </a:tr>
              <a:tr h="0">
                <a:tc>
                  <a:txBody>
                    <a:bodyPr/>
                    <a:lstStyle/>
                    <a:p>
                      <a:pPr indent="0">
                        <a:buNone/>
                      </a:pPr>
                      <a:endParaRPr lang="en-US"/>
                    </a:p>
                  </a:txBody>
                  <a:tcPr>
                    <a:lnL>
                      <a:noFill/>
                    </a:lnL>
                    <a:lnR>
                      <a:noFill/>
                    </a:lnR>
                    <a:lnT cap="flat">
                      <a:noFill/>
                    </a:lnT>
                    <a:lnB cap="flat">
                      <a:noFill/>
                    </a:lnB>
                    <a:lnTlToBr>
                      <a:noFill/>
                    </a:lnTlToBr>
                    <a:lnBlToTr>
                      <a:noFill/>
                    </a:lnBlToTr>
                    <a:noFill/>
                  </a:tcPr>
                </a:tc>
                <a:tc>
                  <a:txBody>
                    <a:bodyPr/>
                    <a:lstStyle/>
                    <a:p>
                      <a:pPr indent="0">
                        <a:buNone/>
                      </a:pPr>
                      <a:endParaRPr lang="en-US"/>
                    </a:p>
                  </a:txBody>
                  <a:tcPr>
                    <a:lnL>
                      <a:noFill/>
                    </a:lnL>
                    <a:lnR cap="flat">
                      <a:noFill/>
                    </a:lnR>
                    <a:lnT cap="flat">
                      <a:noFill/>
                    </a:lnT>
                    <a:lnB cap="flat">
                      <a:noFill/>
                    </a:lnB>
                    <a:lnTlToBr>
                      <a:noFill/>
                    </a:lnTlToBr>
                    <a:lnBlToTr>
                      <a:noFill/>
                    </a:lnBlToTr>
                    <a:noFill/>
                  </a:tcPr>
                </a:tc>
                <a:extLst>
                  <a:ext uri="{0D108BD9-81ED-4DB2-BD59-A6C34878D82A}">
                    <a16:rowId xmlns="" xmlns:a16="http://schemas.microsoft.com/office/drawing/2014/main" val="10001"/>
                  </a:ext>
                </a:extLst>
              </a:tr>
            </a:tbl>
          </a:graphicData>
        </a:graphic>
      </p:graphicFrame>
      <p:sp>
        <p:nvSpPr>
          <p:cNvPr id="11" name="Text Box 10"/>
          <p:cNvSpPr txBox="1"/>
          <p:nvPr/>
        </p:nvSpPr>
        <p:spPr>
          <a:xfrm>
            <a:off x="3895090" y="4244975"/>
            <a:ext cx="7484110" cy="1800860"/>
          </a:xfrm>
          <a:prstGeom prst="rect">
            <a:avLst/>
          </a:prstGeom>
          <a:noFill/>
          <a:ln w="9525">
            <a:noFill/>
          </a:ln>
        </p:spPr>
        <p:txBody>
          <a:bodyPr>
            <a:noAutofit/>
          </a:bodyPr>
          <a:lstStyle/>
          <a:p>
            <a:pPr indent="0"/>
            <a:r>
              <a:rPr lang="en-US" b="0">
                <a:latin typeface="Times New Roman" panose="02020603050405020304" pitchFamily="18" charset="0"/>
              </a:rPr>
              <a:t> </a:t>
            </a:r>
            <a:endParaRPr lang="en-US" sz="2000" b="0">
              <a:latin typeface="Times New Roman" panose="02020603050405020304" pitchFamily="18" charset="0"/>
            </a:endParaRPr>
          </a:p>
          <a:p>
            <a:pPr indent="0"/>
            <a:r>
              <a:rPr lang="en-US" sz="2000" b="0">
                <a:latin typeface="Times New Roman" panose="02020603050405020304" pitchFamily="18" charset="0"/>
              </a:rPr>
              <a:t>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 xmlns:a16="http://schemas.microsoft.com/office/drawing/2014/main" id="{264C326E-767D-BEA2-9198-D71751C4459A}"/>
                  </a:ext>
                </a:extLst>
              </p14:cNvPr>
              <p14:cNvContentPartPr/>
              <p14:nvPr/>
            </p14:nvContentPartPr>
            <p14:xfrm>
              <a:off x="4691140" y="3670300"/>
              <a:ext cx="752400" cy="20880"/>
            </p14:xfrm>
          </p:contentPart>
        </mc:Choice>
        <mc:Fallback xmlns="">
          <p:pic>
            <p:nvPicPr>
              <p:cNvPr id="4" name="Ink 3">
                <a:extLst>
                  <a:ext uri="{FF2B5EF4-FFF2-40B4-BE49-F238E27FC236}">
                    <a16:creationId xmlns:a16="http://schemas.microsoft.com/office/drawing/2014/main" id="{264C326E-767D-BEA2-9198-D71751C4459A}"/>
                  </a:ext>
                </a:extLst>
              </p:cNvPr>
              <p:cNvPicPr/>
              <p:nvPr/>
            </p:nvPicPr>
            <p:blipFill>
              <a:blip r:embed="rId4"/>
              <a:stretch>
                <a:fillRect/>
              </a:stretch>
            </p:blipFill>
            <p:spPr>
              <a:xfrm>
                <a:off x="4628500" y="3607300"/>
                <a:ext cx="8780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 xmlns:a16="http://schemas.microsoft.com/office/drawing/2014/main" id="{FE42F8AC-36DE-627B-FD30-D7D4513EF879}"/>
                  </a:ext>
                </a:extLst>
              </p14:cNvPr>
              <p14:cNvContentPartPr/>
              <p14:nvPr/>
            </p14:nvContentPartPr>
            <p14:xfrm>
              <a:off x="4385102" y="4089234"/>
              <a:ext cx="45720" cy="360"/>
            </p14:xfrm>
          </p:contentPart>
        </mc:Choice>
        <mc:Fallback xmlns="">
          <p:pic>
            <p:nvPicPr>
              <p:cNvPr id="6" name="Ink 5">
                <a:extLst>
                  <a:ext uri="{FF2B5EF4-FFF2-40B4-BE49-F238E27FC236}">
                    <a16:creationId xmlns:a16="http://schemas.microsoft.com/office/drawing/2014/main" id="{FE42F8AC-36DE-627B-FD30-D7D4513EF879}"/>
                  </a:ext>
                </a:extLst>
              </p:cNvPr>
              <p:cNvPicPr/>
              <p:nvPr/>
            </p:nvPicPr>
            <p:blipFill>
              <a:blip r:embed="rId6"/>
              <a:stretch>
                <a:fillRect/>
              </a:stretch>
            </p:blipFill>
            <p:spPr>
              <a:xfrm>
                <a:off x="4380782" y="4084914"/>
                <a:ext cx="54360" cy="9000"/>
              </a:xfrm>
              <a:prstGeom prst="rect">
                <a:avLst/>
              </a:prstGeom>
            </p:spPr>
          </p:pic>
        </mc:Fallback>
      </mc:AlternateContent>
      <p:pic>
        <p:nvPicPr>
          <p:cNvPr id="3" name="Picture 2">
            <a:extLst>
              <a:ext uri="{FF2B5EF4-FFF2-40B4-BE49-F238E27FC236}">
                <a16:creationId xmlns="" xmlns:a16="http://schemas.microsoft.com/office/drawing/2014/main" id="{E4F96D3D-E33D-AA74-701C-2F2325FBD7D7}"/>
              </a:ext>
            </a:extLst>
          </p:cNvPr>
          <p:cNvPicPr/>
          <p:nvPr/>
        </p:nvPicPr>
        <p:blipFill>
          <a:blip r:embed="rId7"/>
          <a:stretch>
            <a:fillRect/>
          </a:stretch>
        </p:blipFill>
        <p:spPr>
          <a:xfrm>
            <a:off x="1024047" y="1320800"/>
            <a:ext cx="7484109" cy="44070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flipH="1">
            <a:off x="714274" y="394635"/>
            <a:ext cx="4776538" cy="523220"/>
          </a:xfrm>
          <a:prstGeom prst="rect">
            <a:avLst/>
          </a:prstGeom>
          <a:noFill/>
        </p:spPr>
        <p:txBody>
          <a:bodyPr wrap="square" rtlCol="0">
            <a:spAutoFit/>
          </a:bodyPr>
          <a:lstStyle/>
          <a:p>
            <a:pPr marL="457200" indent="-457200">
              <a:buFont typeface="Arial" panose="020B0604020202020204" pitchFamily="34" charset="0"/>
              <a:buChar char="•"/>
            </a:pPr>
            <a:r>
              <a:rPr lang="en-IN" sz="2800" b="1" dirty="0">
                <a:latin typeface="Times New Roman" panose="02020603050405020304" pitchFamily="18" charset="0"/>
                <a:cs typeface="Times New Roman" panose="02020603050405020304" pitchFamily="18" charset="0"/>
              </a:rPr>
              <a:t>ACTIVITY DIAGRAM</a:t>
            </a:r>
          </a:p>
        </p:txBody>
      </p:sp>
      <p:pic>
        <p:nvPicPr>
          <p:cNvPr id="3" name="Picture 2">
            <a:extLst>
              <a:ext uri="{FF2B5EF4-FFF2-40B4-BE49-F238E27FC236}">
                <a16:creationId xmlns="" xmlns:a16="http://schemas.microsoft.com/office/drawing/2014/main" id="{7E6785E8-80EA-4886-A1EA-57EDBCC45394}"/>
              </a:ext>
            </a:extLst>
          </p:cNvPr>
          <p:cNvPicPr/>
          <p:nvPr/>
        </p:nvPicPr>
        <p:blipFill>
          <a:blip r:embed="rId2"/>
          <a:stretch>
            <a:fillRect/>
          </a:stretch>
        </p:blipFill>
        <p:spPr>
          <a:xfrm>
            <a:off x="2175827" y="1087120"/>
            <a:ext cx="6063933" cy="50901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39031FD2-C8B9-1D60-88CE-5BE2D1D02176}"/>
              </a:ext>
            </a:extLst>
          </p:cNvPr>
          <p:cNvSpPr txBox="1"/>
          <p:nvPr/>
        </p:nvSpPr>
        <p:spPr>
          <a:xfrm>
            <a:off x="398780" y="247134"/>
            <a:ext cx="610108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S</a:t>
            </a:r>
            <a:r>
              <a:rPr lang="en-IN" sz="2800" b="1" dirty="0">
                <a:latin typeface="Times New Roman" panose="02020603050405020304" pitchFamily="18" charset="0"/>
                <a:cs typeface="Times New Roman" panose="02020603050405020304" pitchFamily="18" charset="0"/>
              </a:rPr>
              <a:t>AMPLE CODE</a:t>
            </a:r>
          </a:p>
        </p:txBody>
      </p:sp>
      <p:sp>
        <p:nvSpPr>
          <p:cNvPr id="6" name="TextBox 5">
            <a:extLst>
              <a:ext uri="{FF2B5EF4-FFF2-40B4-BE49-F238E27FC236}">
                <a16:creationId xmlns="" xmlns:a16="http://schemas.microsoft.com/office/drawing/2014/main" id="{668772DB-5D4D-DA67-D45B-F247CAFAC79C}"/>
              </a:ext>
            </a:extLst>
          </p:cNvPr>
          <p:cNvSpPr txBox="1"/>
          <p:nvPr/>
        </p:nvSpPr>
        <p:spPr>
          <a:xfrm>
            <a:off x="398780" y="770354"/>
            <a:ext cx="6101080" cy="5909310"/>
          </a:xfrm>
          <a:prstGeom prst="rect">
            <a:avLst/>
          </a:prstGeom>
          <a:noFill/>
        </p:spPr>
        <p:txBody>
          <a:bodyPr wrap="square">
            <a:spAutoFit/>
          </a:bodyPr>
          <a:lstStyle/>
          <a:p>
            <a:r>
              <a:rPr lang="en-IN" dirty="0"/>
              <a:t>rom </a:t>
            </a:r>
            <a:r>
              <a:rPr lang="en-IN" dirty="0" err="1"/>
              <a:t>django.db.models</a:t>
            </a:r>
            <a:r>
              <a:rPr lang="en-IN" dirty="0"/>
              <a:t> import  Count, </a:t>
            </a:r>
            <a:r>
              <a:rPr lang="en-IN" dirty="0" err="1"/>
              <a:t>Avg</a:t>
            </a:r>
            <a:endParaRPr lang="en-IN" dirty="0"/>
          </a:p>
          <a:p>
            <a:r>
              <a:rPr lang="en-IN" dirty="0"/>
              <a:t>from </a:t>
            </a:r>
            <a:r>
              <a:rPr lang="en-IN" dirty="0" err="1"/>
              <a:t>django.shortcuts</a:t>
            </a:r>
            <a:r>
              <a:rPr lang="en-IN" dirty="0"/>
              <a:t> import render, redirect</a:t>
            </a:r>
          </a:p>
          <a:p>
            <a:r>
              <a:rPr lang="en-IN" dirty="0"/>
              <a:t>from </a:t>
            </a:r>
            <a:r>
              <a:rPr lang="en-IN" dirty="0" err="1"/>
              <a:t>django.db.models</a:t>
            </a:r>
            <a:r>
              <a:rPr lang="en-IN" dirty="0"/>
              <a:t> import Count</a:t>
            </a:r>
          </a:p>
          <a:p>
            <a:r>
              <a:rPr lang="en-IN" dirty="0"/>
              <a:t>from </a:t>
            </a:r>
            <a:r>
              <a:rPr lang="en-IN" dirty="0" err="1"/>
              <a:t>django.db.models</a:t>
            </a:r>
            <a:r>
              <a:rPr lang="en-IN" dirty="0"/>
              <a:t> import Q</a:t>
            </a:r>
          </a:p>
          <a:p>
            <a:r>
              <a:rPr lang="en-IN" dirty="0"/>
              <a:t>import datetime</a:t>
            </a:r>
          </a:p>
          <a:p>
            <a:r>
              <a:rPr lang="en-IN" dirty="0"/>
              <a:t>import </a:t>
            </a:r>
            <a:r>
              <a:rPr lang="en-IN" dirty="0" err="1"/>
              <a:t>xlwt</a:t>
            </a:r>
            <a:endParaRPr lang="en-IN" dirty="0"/>
          </a:p>
          <a:p>
            <a:r>
              <a:rPr lang="en-IN" dirty="0"/>
              <a:t>from </a:t>
            </a:r>
            <a:r>
              <a:rPr lang="en-IN" dirty="0" err="1"/>
              <a:t>django.http</a:t>
            </a:r>
            <a:r>
              <a:rPr lang="en-IN" dirty="0"/>
              <a:t> import </a:t>
            </a:r>
            <a:r>
              <a:rPr lang="en-IN" dirty="0" err="1"/>
              <a:t>HttpResponse</a:t>
            </a:r>
            <a:endParaRPr lang="en-IN" dirty="0"/>
          </a:p>
          <a:p>
            <a:endParaRPr lang="en-IN" dirty="0"/>
          </a:p>
          <a:p>
            <a:endParaRPr lang="en-IN" dirty="0"/>
          </a:p>
          <a:p>
            <a:r>
              <a:rPr lang="en-IN" dirty="0"/>
              <a:t>import pandas as pd</a:t>
            </a:r>
          </a:p>
          <a:p>
            <a:r>
              <a:rPr lang="en-IN" dirty="0"/>
              <a:t>from </a:t>
            </a:r>
            <a:r>
              <a:rPr lang="en-IN" dirty="0" err="1"/>
              <a:t>sklearn.feature_extraction.text</a:t>
            </a:r>
            <a:r>
              <a:rPr lang="en-IN" dirty="0"/>
              <a:t> import </a:t>
            </a:r>
            <a:r>
              <a:rPr lang="en-IN" dirty="0" err="1"/>
              <a:t>CountVectorizer</a:t>
            </a:r>
            <a:endParaRPr lang="en-IN" dirty="0"/>
          </a:p>
          <a:p>
            <a:r>
              <a:rPr lang="en-IN" dirty="0"/>
              <a:t>from </a:t>
            </a:r>
            <a:r>
              <a:rPr lang="en-IN" dirty="0" err="1"/>
              <a:t>sklearn.metrics</a:t>
            </a:r>
            <a:r>
              <a:rPr lang="en-IN" dirty="0"/>
              <a:t> import </a:t>
            </a:r>
            <a:r>
              <a:rPr lang="en-IN" dirty="0" err="1"/>
              <a:t>accuracy_score</a:t>
            </a:r>
            <a:r>
              <a:rPr lang="en-IN" dirty="0"/>
              <a:t>, </a:t>
            </a:r>
            <a:r>
              <a:rPr lang="en-IN" dirty="0" err="1"/>
              <a:t>confusion_matrix</a:t>
            </a:r>
            <a:r>
              <a:rPr lang="en-IN" dirty="0"/>
              <a:t>, </a:t>
            </a:r>
            <a:r>
              <a:rPr lang="en-IN" dirty="0" err="1"/>
              <a:t>classification_report</a:t>
            </a:r>
            <a:endParaRPr lang="en-IN" dirty="0"/>
          </a:p>
          <a:p>
            <a:r>
              <a:rPr lang="en-IN" dirty="0"/>
              <a:t>from </a:t>
            </a:r>
            <a:r>
              <a:rPr lang="en-IN" dirty="0" err="1"/>
              <a:t>sklearn.metrics</a:t>
            </a:r>
            <a:r>
              <a:rPr lang="en-IN" dirty="0"/>
              <a:t> import </a:t>
            </a:r>
            <a:r>
              <a:rPr lang="en-IN" dirty="0" err="1"/>
              <a:t>accuracy_score</a:t>
            </a:r>
            <a:endParaRPr lang="en-IN" dirty="0"/>
          </a:p>
          <a:p>
            <a:r>
              <a:rPr lang="en-IN" dirty="0"/>
              <a:t>from </a:t>
            </a:r>
            <a:r>
              <a:rPr lang="en-IN" dirty="0" err="1"/>
              <a:t>sklearn.tree</a:t>
            </a:r>
            <a:r>
              <a:rPr lang="en-IN" dirty="0"/>
              <a:t> import </a:t>
            </a:r>
            <a:r>
              <a:rPr lang="en-IN" dirty="0" err="1"/>
              <a:t>DecisionTreeClassifier</a:t>
            </a:r>
            <a:endParaRPr lang="en-IN" dirty="0"/>
          </a:p>
          <a:p>
            <a:endParaRPr lang="en-IN" dirty="0"/>
          </a:p>
          <a:p>
            <a:r>
              <a:rPr lang="en-IN" dirty="0"/>
              <a:t># Create your views here.</a:t>
            </a:r>
          </a:p>
          <a:p>
            <a:r>
              <a:rPr lang="en-IN" dirty="0"/>
              <a:t>from </a:t>
            </a:r>
            <a:r>
              <a:rPr lang="en-IN" dirty="0" err="1"/>
              <a:t>Remote_User.models</a:t>
            </a:r>
            <a:r>
              <a:rPr lang="en-IN" dirty="0"/>
              <a:t> import ClientRegister_Model,cc_fraud_detection_type,detection_ratio,detection_accuracy</a:t>
            </a:r>
          </a:p>
        </p:txBody>
      </p:sp>
    </p:spTree>
    <p:extLst>
      <p:ext uri="{BB962C8B-B14F-4D97-AF65-F5344CB8AC3E}">
        <p14:creationId xmlns:p14="http://schemas.microsoft.com/office/powerpoint/2010/main" val="3568796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DEEFAEE-9A4C-4D16-7A8C-BFF4050AD41D}"/>
              </a:ext>
            </a:extLst>
          </p:cNvPr>
          <p:cNvSpPr txBox="1"/>
          <p:nvPr/>
        </p:nvSpPr>
        <p:spPr>
          <a:xfrm>
            <a:off x="436880" y="211246"/>
            <a:ext cx="7790180" cy="6740307"/>
          </a:xfrm>
          <a:prstGeom prst="rect">
            <a:avLst/>
          </a:prstGeom>
          <a:noFill/>
        </p:spPr>
        <p:txBody>
          <a:bodyPr wrap="square">
            <a:spAutoFit/>
          </a:bodyPr>
          <a:lstStyle/>
          <a:p>
            <a:r>
              <a:rPr lang="en-IN" dirty="0"/>
              <a:t>def </a:t>
            </a:r>
            <a:r>
              <a:rPr lang="en-IN" dirty="0" err="1"/>
              <a:t>serviceproviderlogin</a:t>
            </a:r>
            <a:r>
              <a:rPr lang="en-IN" dirty="0"/>
              <a:t>(request):</a:t>
            </a:r>
          </a:p>
          <a:p>
            <a:r>
              <a:rPr lang="en-IN" dirty="0"/>
              <a:t>    if </a:t>
            </a:r>
            <a:r>
              <a:rPr lang="en-IN" dirty="0" err="1"/>
              <a:t>request.method</a:t>
            </a:r>
            <a:r>
              <a:rPr lang="en-IN" dirty="0"/>
              <a:t>  == "POST":</a:t>
            </a:r>
          </a:p>
          <a:p>
            <a:r>
              <a:rPr lang="en-IN" dirty="0"/>
              <a:t>        admin = </a:t>
            </a:r>
            <a:r>
              <a:rPr lang="en-IN" dirty="0" err="1"/>
              <a:t>request.POST.get</a:t>
            </a:r>
            <a:r>
              <a:rPr lang="en-IN" dirty="0"/>
              <a:t>('username')</a:t>
            </a:r>
          </a:p>
          <a:p>
            <a:r>
              <a:rPr lang="en-IN" dirty="0"/>
              <a:t>        password = </a:t>
            </a:r>
            <a:r>
              <a:rPr lang="en-IN" dirty="0" err="1"/>
              <a:t>request.POST.get</a:t>
            </a:r>
            <a:r>
              <a:rPr lang="en-IN" dirty="0"/>
              <a:t>('password')</a:t>
            </a:r>
          </a:p>
          <a:p>
            <a:r>
              <a:rPr lang="en-IN" dirty="0"/>
              <a:t>        if admin == "Admin" and password =="Admin":</a:t>
            </a:r>
          </a:p>
          <a:p>
            <a:r>
              <a:rPr lang="en-IN" dirty="0"/>
              <a:t>            </a:t>
            </a:r>
            <a:r>
              <a:rPr lang="en-IN" dirty="0" err="1"/>
              <a:t>detection_accuracy.objects.all</a:t>
            </a:r>
            <a:r>
              <a:rPr lang="en-IN" dirty="0"/>
              <a:t>().delete()</a:t>
            </a:r>
          </a:p>
          <a:p>
            <a:r>
              <a:rPr lang="en-IN" dirty="0"/>
              <a:t>            return redirect('</a:t>
            </a:r>
            <a:r>
              <a:rPr lang="en-IN" dirty="0" err="1"/>
              <a:t>View_Remote_Users</a:t>
            </a:r>
            <a:r>
              <a:rPr lang="en-IN" dirty="0"/>
              <a:t>')</a:t>
            </a:r>
          </a:p>
          <a:p>
            <a:endParaRPr lang="en-IN" dirty="0"/>
          </a:p>
          <a:p>
            <a:r>
              <a:rPr lang="en-IN" dirty="0"/>
              <a:t>    return render(request,'</a:t>
            </a:r>
            <a:r>
              <a:rPr lang="en-IN" dirty="0" err="1"/>
              <a:t>SProvider</a:t>
            </a:r>
            <a:r>
              <a:rPr lang="en-IN" dirty="0"/>
              <a:t>/serviceproviderlogin.html')</a:t>
            </a:r>
          </a:p>
          <a:p>
            <a:endParaRPr lang="en-IN" dirty="0"/>
          </a:p>
          <a:p>
            <a:r>
              <a:rPr lang="en-IN" dirty="0"/>
              <a:t>def </a:t>
            </a:r>
            <a:r>
              <a:rPr lang="en-IN" dirty="0" err="1"/>
              <a:t>View_CC_Fraud_Detection_Ratio</a:t>
            </a:r>
            <a:r>
              <a:rPr lang="en-IN" dirty="0"/>
              <a:t>(request):</a:t>
            </a:r>
          </a:p>
          <a:p>
            <a:r>
              <a:rPr lang="en-IN" dirty="0"/>
              <a:t>    </a:t>
            </a:r>
            <a:r>
              <a:rPr lang="en-IN" dirty="0" err="1"/>
              <a:t>detection_ratio.objects.all</a:t>
            </a:r>
            <a:r>
              <a:rPr lang="en-IN" dirty="0"/>
              <a:t>().delete()</a:t>
            </a:r>
          </a:p>
          <a:p>
            <a:r>
              <a:rPr lang="en-IN" dirty="0"/>
              <a:t>    ratio = ""</a:t>
            </a:r>
          </a:p>
          <a:p>
            <a:r>
              <a:rPr lang="en-IN" dirty="0"/>
              <a:t>    </a:t>
            </a:r>
            <a:r>
              <a:rPr lang="en-IN" dirty="0" err="1"/>
              <a:t>kword</a:t>
            </a:r>
            <a:r>
              <a:rPr lang="en-IN" dirty="0"/>
              <a:t> = 'No Credit Card Fraud'</a:t>
            </a:r>
          </a:p>
          <a:p>
            <a:r>
              <a:rPr lang="en-IN" dirty="0"/>
              <a:t>    print(</a:t>
            </a:r>
            <a:r>
              <a:rPr lang="en-IN" dirty="0" err="1"/>
              <a:t>kword</a:t>
            </a:r>
            <a:r>
              <a:rPr lang="en-IN" dirty="0"/>
              <a:t>)</a:t>
            </a:r>
          </a:p>
          <a:p>
            <a:r>
              <a:rPr lang="en-IN" dirty="0"/>
              <a:t>    </a:t>
            </a:r>
            <a:r>
              <a:rPr lang="en-IN" dirty="0" err="1"/>
              <a:t>obj</a:t>
            </a:r>
            <a:r>
              <a:rPr lang="en-IN" dirty="0"/>
              <a:t> = </a:t>
            </a:r>
            <a:r>
              <a:rPr lang="en-IN" dirty="0" err="1"/>
              <a:t>cc_fraud_detection_type.objects.all</a:t>
            </a:r>
            <a:r>
              <a:rPr lang="en-IN" dirty="0"/>
              <a:t>().filter(Q(Prediction=</a:t>
            </a:r>
            <a:r>
              <a:rPr lang="en-IN" dirty="0" err="1"/>
              <a:t>kword</a:t>
            </a:r>
            <a:r>
              <a:rPr lang="en-IN" dirty="0"/>
              <a:t>))</a:t>
            </a:r>
          </a:p>
          <a:p>
            <a:r>
              <a:rPr lang="en-IN" dirty="0"/>
              <a:t>    obj1 = </a:t>
            </a:r>
            <a:r>
              <a:rPr lang="en-IN" dirty="0" err="1"/>
              <a:t>cc_fraud_detection_type.objects.all</a:t>
            </a:r>
            <a:r>
              <a:rPr lang="en-IN" dirty="0"/>
              <a:t>()</a:t>
            </a:r>
          </a:p>
          <a:p>
            <a:r>
              <a:rPr lang="en-IN" dirty="0"/>
              <a:t>    count = </a:t>
            </a:r>
            <a:r>
              <a:rPr lang="en-IN" dirty="0" err="1"/>
              <a:t>obj.count</a:t>
            </a:r>
            <a:r>
              <a:rPr lang="en-IN" dirty="0"/>
              <a:t>();</a:t>
            </a:r>
          </a:p>
          <a:p>
            <a:r>
              <a:rPr lang="en-IN" dirty="0"/>
              <a:t>    count1 = obj1.count();</a:t>
            </a:r>
          </a:p>
          <a:p>
            <a:r>
              <a:rPr lang="en-IN" dirty="0"/>
              <a:t>    ratio = (count / count1) * 100</a:t>
            </a:r>
          </a:p>
          <a:p>
            <a:r>
              <a:rPr lang="en-IN" dirty="0"/>
              <a:t>    if ratio != 0:</a:t>
            </a:r>
          </a:p>
          <a:p>
            <a:r>
              <a:rPr lang="en-IN" dirty="0"/>
              <a:t>        </a:t>
            </a:r>
            <a:r>
              <a:rPr lang="en-IN" dirty="0" err="1"/>
              <a:t>detection_ratio.objects.create</a:t>
            </a:r>
            <a:r>
              <a:rPr lang="en-IN" dirty="0"/>
              <a:t>(names=</a:t>
            </a:r>
            <a:r>
              <a:rPr lang="en-IN" dirty="0" err="1"/>
              <a:t>kword</a:t>
            </a:r>
            <a:r>
              <a:rPr lang="en-IN" dirty="0"/>
              <a:t>, ratio=ratio)</a:t>
            </a:r>
          </a:p>
          <a:p>
            <a:endParaRPr lang="en-IN" dirty="0"/>
          </a:p>
        </p:txBody>
      </p:sp>
    </p:spTree>
    <p:extLst>
      <p:ext uri="{BB962C8B-B14F-4D97-AF65-F5344CB8AC3E}">
        <p14:creationId xmlns:p14="http://schemas.microsoft.com/office/powerpoint/2010/main" val="313252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D8E305FD-EA1B-11F2-40E1-BDD4F8E02551}"/>
              </a:ext>
            </a:extLst>
          </p:cNvPr>
          <p:cNvSpPr txBox="1"/>
          <p:nvPr/>
        </p:nvSpPr>
        <p:spPr>
          <a:xfrm>
            <a:off x="335280" y="335845"/>
            <a:ext cx="7719060" cy="6186309"/>
          </a:xfrm>
          <a:prstGeom prst="rect">
            <a:avLst/>
          </a:prstGeom>
          <a:noFill/>
        </p:spPr>
        <p:txBody>
          <a:bodyPr wrap="square">
            <a:spAutoFit/>
          </a:bodyPr>
          <a:lstStyle/>
          <a:p>
            <a:r>
              <a:rPr lang="en-IN" dirty="0"/>
              <a:t>ratio = ""</a:t>
            </a:r>
          </a:p>
          <a:p>
            <a:r>
              <a:rPr lang="en-IN" dirty="0"/>
              <a:t>    </a:t>
            </a:r>
            <a:r>
              <a:rPr lang="en-IN" dirty="0" err="1"/>
              <a:t>kword</a:t>
            </a:r>
            <a:r>
              <a:rPr lang="en-IN" dirty="0"/>
              <a:t> = 'No Credit Card Fraud'</a:t>
            </a:r>
          </a:p>
          <a:p>
            <a:r>
              <a:rPr lang="en-IN" dirty="0"/>
              <a:t>    print(</a:t>
            </a:r>
            <a:r>
              <a:rPr lang="en-IN" dirty="0" err="1"/>
              <a:t>kword</a:t>
            </a:r>
            <a:r>
              <a:rPr lang="en-IN" dirty="0"/>
              <a:t>)</a:t>
            </a:r>
          </a:p>
          <a:p>
            <a:r>
              <a:rPr lang="en-IN" dirty="0"/>
              <a:t>    </a:t>
            </a:r>
            <a:r>
              <a:rPr lang="en-IN" dirty="0" err="1"/>
              <a:t>obj</a:t>
            </a:r>
            <a:r>
              <a:rPr lang="en-IN" dirty="0"/>
              <a:t> = </a:t>
            </a:r>
            <a:r>
              <a:rPr lang="en-IN" dirty="0" err="1"/>
              <a:t>cc_fraud_detection_type.objects.all</a:t>
            </a:r>
            <a:r>
              <a:rPr lang="en-IN" dirty="0"/>
              <a:t>().filter(Q(Prediction=</a:t>
            </a:r>
            <a:r>
              <a:rPr lang="en-IN" dirty="0" err="1"/>
              <a:t>kword</a:t>
            </a:r>
            <a:r>
              <a:rPr lang="en-IN" dirty="0"/>
              <a:t>))</a:t>
            </a:r>
          </a:p>
          <a:p>
            <a:r>
              <a:rPr lang="en-IN" dirty="0"/>
              <a:t>    obj1 = </a:t>
            </a:r>
            <a:r>
              <a:rPr lang="en-IN" dirty="0" err="1"/>
              <a:t>cc_fraud_detection_type.objects.all</a:t>
            </a:r>
            <a:r>
              <a:rPr lang="en-IN" dirty="0"/>
              <a:t>()</a:t>
            </a:r>
          </a:p>
          <a:p>
            <a:r>
              <a:rPr lang="en-IN" dirty="0"/>
              <a:t>    count = </a:t>
            </a:r>
            <a:r>
              <a:rPr lang="en-IN" dirty="0" err="1"/>
              <a:t>obj.count</a:t>
            </a:r>
            <a:r>
              <a:rPr lang="en-IN" dirty="0"/>
              <a:t>();</a:t>
            </a:r>
          </a:p>
          <a:p>
            <a:r>
              <a:rPr lang="en-IN" dirty="0"/>
              <a:t>    count1 = obj1.count();</a:t>
            </a:r>
          </a:p>
          <a:p>
            <a:r>
              <a:rPr lang="en-IN" dirty="0"/>
              <a:t>    ratio = (count / count1) * 100</a:t>
            </a:r>
          </a:p>
          <a:p>
            <a:r>
              <a:rPr lang="en-IN" dirty="0"/>
              <a:t>    if ratio != 0:</a:t>
            </a:r>
          </a:p>
          <a:p>
            <a:r>
              <a:rPr lang="en-IN" dirty="0"/>
              <a:t>        </a:t>
            </a:r>
            <a:r>
              <a:rPr lang="en-IN" dirty="0" err="1"/>
              <a:t>detection_ratio.objects.create</a:t>
            </a:r>
            <a:r>
              <a:rPr lang="en-IN" dirty="0"/>
              <a:t>(names=</a:t>
            </a:r>
            <a:r>
              <a:rPr lang="en-IN" dirty="0" err="1"/>
              <a:t>kword</a:t>
            </a:r>
            <a:r>
              <a:rPr lang="en-IN" dirty="0"/>
              <a:t>, ratio=ratio)</a:t>
            </a:r>
          </a:p>
          <a:p>
            <a:endParaRPr lang="en-IN" dirty="0"/>
          </a:p>
          <a:p>
            <a:r>
              <a:rPr lang="en-IN" dirty="0"/>
              <a:t>    ratio12 = ""</a:t>
            </a:r>
          </a:p>
          <a:p>
            <a:r>
              <a:rPr lang="en-IN" dirty="0"/>
              <a:t>    kword12 = 'Credit Card Fraud'</a:t>
            </a:r>
          </a:p>
          <a:p>
            <a:r>
              <a:rPr lang="en-IN" dirty="0"/>
              <a:t>    print(kword12)</a:t>
            </a:r>
          </a:p>
          <a:p>
            <a:r>
              <a:rPr lang="en-IN" dirty="0"/>
              <a:t>    obj12 = </a:t>
            </a:r>
            <a:r>
              <a:rPr lang="en-IN" dirty="0" err="1"/>
              <a:t>cc_fraud_detection_type.objects.all</a:t>
            </a:r>
            <a:r>
              <a:rPr lang="en-IN" dirty="0"/>
              <a:t>().filter(Q(Prediction=kword12))</a:t>
            </a:r>
          </a:p>
          <a:p>
            <a:r>
              <a:rPr lang="en-IN" dirty="0"/>
              <a:t>    obj112 = </a:t>
            </a:r>
            <a:r>
              <a:rPr lang="en-IN" dirty="0" err="1"/>
              <a:t>cc_fraud_detection_type.objects.all</a:t>
            </a:r>
            <a:r>
              <a:rPr lang="en-IN" dirty="0"/>
              <a:t>()</a:t>
            </a:r>
          </a:p>
          <a:p>
            <a:r>
              <a:rPr lang="en-IN" dirty="0"/>
              <a:t>    count12 = obj12.count();</a:t>
            </a:r>
          </a:p>
          <a:p>
            <a:r>
              <a:rPr lang="en-IN" dirty="0"/>
              <a:t>    count112 = obj112.count();</a:t>
            </a:r>
          </a:p>
          <a:p>
            <a:r>
              <a:rPr lang="en-IN" dirty="0"/>
              <a:t>    ratio12 = (count12 / count112) * 100</a:t>
            </a:r>
          </a:p>
          <a:p>
            <a:r>
              <a:rPr lang="en-IN" dirty="0"/>
              <a:t>    if ratio12 != 0:</a:t>
            </a:r>
          </a:p>
        </p:txBody>
      </p:sp>
    </p:spTree>
    <p:extLst>
      <p:ext uri="{BB962C8B-B14F-4D97-AF65-F5344CB8AC3E}">
        <p14:creationId xmlns:p14="http://schemas.microsoft.com/office/powerpoint/2010/main" val="279989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3BA6BE5B-6739-7EB8-408A-165FBB2A5578}"/>
              </a:ext>
            </a:extLst>
          </p:cNvPr>
          <p:cNvSpPr txBox="1"/>
          <p:nvPr/>
        </p:nvSpPr>
        <p:spPr>
          <a:xfrm>
            <a:off x="497840" y="154027"/>
            <a:ext cx="10586720" cy="6463308"/>
          </a:xfrm>
          <a:prstGeom prst="rect">
            <a:avLst/>
          </a:prstGeom>
          <a:noFill/>
        </p:spPr>
        <p:txBody>
          <a:bodyPr wrap="square">
            <a:spAutoFit/>
          </a:bodyPr>
          <a:lstStyle/>
          <a:p>
            <a:r>
              <a:rPr lang="en-IN" dirty="0"/>
              <a:t>def </a:t>
            </a:r>
            <a:r>
              <a:rPr lang="en-IN" dirty="0" err="1"/>
              <a:t>View_Remote_Users</a:t>
            </a:r>
            <a:r>
              <a:rPr lang="en-IN" dirty="0"/>
              <a:t>(request):</a:t>
            </a:r>
          </a:p>
          <a:p>
            <a:r>
              <a:rPr lang="en-IN" dirty="0"/>
              <a:t>    </a:t>
            </a:r>
            <a:r>
              <a:rPr lang="en-IN" dirty="0" err="1"/>
              <a:t>obj</a:t>
            </a:r>
            <a:r>
              <a:rPr lang="en-IN" dirty="0"/>
              <a:t>=</a:t>
            </a:r>
            <a:r>
              <a:rPr lang="en-IN" dirty="0" err="1"/>
              <a:t>ClientRegister_Model.objects.all</a:t>
            </a:r>
            <a:r>
              <a:rPr lang="en-IN" dirty="0"/>
              <a:t>()</a:t>
            </a:r>
          </a:p>
          <a:p>
            <a:r>
              <a:rPr lang="en-IN" dirty="0"/>
              <a:t>    return render(request,'</a:t>
            </a:r>
            <a:r>
              <a:rPr lang="en-IN" dirty="0" err="1"/>
              <a:t>SProvider</a:t>
            </a:r>
            <a:r>
              <a:rPr lang="en-IN" dirty="0"/>
              <a:t>/View_Remote_Users.html',{'objects':</a:t>
            </a:r>
            <a:r>
              <a:rPr lang="en-IN" dirty="0" err="1"/>
              <a:t>obj</a:t>
            </a:r>
            <a:r>
              <a:rPr lang="en-IN" dirty="0"/>
              <a:t>})</a:t>
            </a:r>
          </a:p>
          <a:p>
            <a:endParaRPr lang="en-IN" dirty="0"/>
          </a:p>
          <a:p>
            <a:r>
              <a:rPr lang="en-IN" dirty="0"/>
              <a:t>def charts(</a:t>
            </a:r>
            <a:r>
              <a:rPr lang="en-IN" dirty="0" err="1"/>
              <a:t>request,chart_type</a:t>
            </a:r>
            <a:r>
              <a:rPr lang="en-IN" dirty="0"/>
              <a:t>):</a:t>
            </a:r>
          </a:p>
          <a:p>
            <a:r>
              <a:rPr lang="en-IN" dirty="0"/>
              <a:t>    chart1 = </a:t>
            </a:r>
            <a:r>
              <a:rPr lang="en-IN" dirty="0" err="1"/>
              <a:t>detection_ratio.objects.values</a:t>
            </a:r>
            <a:r>
              <a:rPr lang="en-IN" dirty="0"/>
              <a:t>('names').annotate(</a:t>
            </a:r>
            <a:r>
              <a:rPr lang="en-IN" dirty="0" err="1"/>
              <a:t>dcount</a:t>
            </a:r>
            <a:r>
              <a:rPr lang="en-IN" dirty="0"/>
              <a:t>=</a:t>
            </a:r>
            <a:r>
              <a:rPr lang="en-IN" dirty="0" err="1"/>
              <a:t>Avg</a:t>
            </a:r>
            <a:r>
              <a:rPr lang="en-IN" dirty="0"/>
              <a:t>('ratio'))</a:t>
            </a:r>
          </a:p>
          <a:p>
            <a:r>
              <a:rPr lang="en-IN" dirty="0"/>
              <a:t>    return render(request,"</a:t>
            </a:r>
            <a:r>
              <a:rPr lang="en-IN" dirty="0" err="1"/>
              <a:t>SProvider</a:t>
            </a:r>
            <a:r>
              <a:rPr lang="en-IN" dirty="0"/>
              <a:t>/charts.html", {'form':chart1, 'chart_type':</a:t>
            </a:r>
            <a:r>
              <a:rPr lang="en-IN" dirty="0" err="1"/>
              <a:t>chart_type</a:t>
            </a:r>
            <a:r>
              <a:rPr lang="en-IN" dirty="0"/>
              <a:t>})</a:t>
            </a:r>
          </a:p>
          <a:p>
            <a:endParaRPr lang="en-IN" dirty="0"/>
          </a:p>
          <a:p>
            <a:r>
              <a:rPr lang="en-IN" dirty="0"/>
              <a:t>def charts1(</a:t>
            </a:r>
            <a:r>
              <a:rPr lang="en-IN" dirty="0" err="1"/>
              <a:t>request,chart_type</a:t>
            </a:r>
            <a:r>
              <a:rPr lang="en-IN" dirty="0"/>
              <a:t>):</a:t>
            </a:r>
          </a:p>
          <a:p>
            <a:r>
              <a:rPr lang="en-IN" dirty="0"/>
              <a:t>    chart1 = </a:t>
            </a:r>
            <a:r>
              <a:rPr lang="en-IN" dirty="0" err="1"/>
              <a:t>detection_accuracy.objects.values</a:t>
            </a:r>
            <a:r>
              <a:rPr lang="en-IN" dirty="0"/>
              <a:t>('names').annotate(</a:t>
            </a:r>
            <a:r>
              <a:rPr lang="en-IN" dirty="0" err="1"/>
              <a:t>dcount</a:t>
            </a:r>
            <a:r>
              <a:rPr lang="en-IN" dirty="0"/>
              <a:t>=</a:t>
            </a:r>
            <a:r>
              <a:rPr lang="en-IN" dirty="0" err="1"/>
              <a:t>Avg</a:t>
            </a:r>
            <a:r>
              <a:rPr lang="en-IN" dirty="0"/>
              <a:t>('ratio'))</a:t>
            </a:r>
          </a:p>
          <a:p>
            <a:r>
              <a:rPr lang="en-IN" dirty="0"/>
              <a:t>    return render(request,"</a:t>
            </a:r>
            <a:r>
              <a:rPr lang="en-IN" dirty="0" err="1"/>
              <a:t>SProvider</a:t>
            </a:r>
            <a:r>
              <a:rPr lang="en-IN" dirty="0"/>
              <a:t>/charts1.html", {'form':chart1, 'chart_type':</a:t>
            </a:r>
            <a:r>
              <a:rPr lang="en-IN" dirty="0" err="1"/>
              <a:t>chart_type</a:t>
            </a:r>
            <a:r>
              <a:rPr lang="en-IN" dirty="0"/>
              <a:t>})</a:t>
            </a:r>
          </a:p>
          <a:p>
            <a:endParaRPr lang="en-IN" dirty="0"/>
          </a:p>
          <a:p>
            <a:r>
              <a:rPr lang="en-IN" dirty="0"/>
              <a:t>def </a:t>
            </a:r>
            <a:r>
              <a:rPr lang="en-IN" dirty="0" err="1"/>
              <a:t>View_Prediction_Of_CC_Fraud_Detection</a:t>
            </a:r>
            <a:r>
              <a:rPr lang="en-IN" dirty="0"/>
              <a:t>(request):</a:t>
            </a:r>
          </a:p>
          <a:p>
            <a:r>
              <a:rPr lang="en-IN" dirty="0"/>
              <a:t>    </a:t>
            </a:r>
            <a:r>
              <a:rPr lang="en-IN" dirty="0" err="1"/>
              <a:t>obj</a:t>
            </a:r>
            <a:r>
              <a:rPr lang="en-IN" dirty="0"/>
              <a:t> =</a:t>
            </a:r>
            <a:r>
              <a:rPr lang="en-IN" dirty="0" err="1"/>
              <a:t>cc_fraud_detection_type.objects.all</a:t>
            </a:r>
            <a:r>
              <a:rPr lang="en-IN" dirty="0"/>
              <a:t>()</a:t>
            </a:r>
          </a:p>
          <a:p>
            <a:r>
              <a:rPr lang="en-IN" dirty="0"/>
              <a:t>    return render(request, '</a:t>
            </a:r>
            <a:r>
              <a:rPr lang="en-IN" dirty="0" err="1"/>
              <a:t>SProvider</a:t>
            </a:r>
            <a:r>
              <a:rPr lang="en-IN" dirty="0"/>
              <a:t>/View_Prediction_Of_CC_Fraud_Detection.html', {'</a:t>
            </a:r>
            <a:r>
              <a:rPr lang="en-IN" dirty="0" err="1"/>
              <a:t>list_objects</a:t>
            </a:r>
            <a:r>
              <a:rPr lang="en-IN" dirty="0"/>
              <a:t>': </a:t>
            </a:r>
            <a:r>
              <a:rPr lang="en-IN" dirty="0" err="1"/>
              <a:t>obj</a:t>
            </a:r>
            <a:r>
              <a:rPr lang="en-IN" dirty="0"/>
              <a:t>})</a:t>
            </a:r>
          </a:p>
          <a:p>
            <a:endParaRPr lang="en-IN" dirty="0"/>
          </a:p>
          <a:p>
            <a:r>
              <a:rPr lang="en-IN" dirty="0"/>
              <a:t>def </a:t>
            </a:r>
            <a:r>
              <a:rPr lang="en-IN" dirty="0" err="1"/>
              <a:t>likeschart</a:t>
            </a:r>
            <a:r>
              <a:rPr lang="en-IN" dirty="0"/>
              <a:t>(</a:t>
            </a:r>
            <a:r>
              <a:rPr lang="en-IN" dirty="0" err="1"/>
              <a:t>request,like_chart</a:t>
            </a:r>
            <a:r>
              <a:rPr lang="en-IN" dirty="0"/>
              <a:t>):</a:t>
            </a:r>
          </a:p>
          <a:p>
            <a:r>
              <a:rPr lang="en-IN" dirty="0"/>
              <a:t>    charts =</a:t>
            </a:r>
            <a:r>
              <a:rPr lang="en-IN" dirty="0" err="1"/>
              <a:t>detection_accuracy.objects.values</a:t>
            </a:r>
            <a:r>
              <a:rPr lang="en-IN" dirty="0"/>
              <a:t>('names').annotate(</a:t>
            </a:r>
            <a:r>
              <a:rPr lang="en-IN" dirty="0" err="1"/>
              <a:t>dcount</a:t>
            </a:r>
            <a:r>
              <a:rPr lang="en-IN" dirty="0"/>
              <a:t>=</a:t>
            </a:r>
            <a:r>
              <a:rPr lang="en-IN" dirty="0" err="1"/>
              <a:t>Avg</a:t>
            </a:r>
            <a:r>
              <a:rPr lang="en-IN" dirty="0"/>
              <a:t>('ratio'))</a:t>
            </a:r>
          </a:p>
          <a:p>
            <a:r>
              <a:rPr lang="en-IN" dirty="0"/>
              <a:t>    return render(request,"</a:t>
            </a:r>
            <a:r>
              <a:rPr lang="en-IN" dirty="0" err="1"/>
              <a:t>SProvider</a:t>
            </a:r>
            <a:r>
              <a:rPr lang="en-IN" dirty="0"/>
              <a:t>/likeschart.html", {'</a:t>
            </a:r>
            <a:r>
              <a:rPr lang="en-IN" dirty="0" err="1"/>
              <a:t>form':charts</a:t>
            </a:r>
            <a:r>
              <a:rPr lang="en-IN" dirty="0"/>
              <a:t>, 'like_chart':</a:t>
            </a:r>
            <a:r>
              <a:rPr lang="en-IN" dirty="0" err="1"/>
              <a:t>like_chart</a:t>
            </a:r>
            <a:r>
              <a:rPr lang="en-IN" dirty="0"/>
              <a:t>})</a:t>
            </a:r>
          </a:p>
          <a:p>
            <a:endParaRPr lang="en-IN" dirty="0"/>
          </a:p>
          <a:p>
            <a:endParaRPr lang="en-IN" dirty="0"/>
          </a:p>
          <a:p>
            <a:r>
              <a:rPr lang="en-IN" dirty="0"/>
              <a:t>def </a:t>
            </a:r>
            <a:r>
              <a:rPr lang="en-IN" dirty="0" err="1"/>
              <a:t>Download_Predicted_DataSets</a:t>
            </a:r>
            <a:r>
              <a:rPr lang="en-IN" dirty="0"/>
              <a:t>(request):</a:t>
            </a:r>
          </a:p>
        </p:txBody>
      </p:sp>
    </p:spTree>
    <p:extLst>
      <p:ext uri="{BB962C8B-B14F-4D97-AF65-F5344CB8AC3E}">
        <p14:creationId xmlns:p14="http://schemas.microsoft.com/office/powerpoint/2010/main" val="709916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926015" cy="791308"/>
          </a:xfrm>
        </p:spPr>
        <p:txBody>
          <a:bodyPr>
            <a:normAutofit/>
          </a:bodyPr>
          <a:lstStyle/>
          <a:p>
            <a:r>
              <a:rPr lang="en-US" sz="4000" dirty="0" smtClean="0">
                <a:latin typeface="Times New Roman" panose="02020603050405020304" pitchFamily="18" charset="0"/>
                <a:cs typeface="Times New Roman" panose="02020603050405020304" pitchFamily="18" charset="0"/>
              </a:rPr>
              <a:t>  </a:t>
            </a:r>
            <a:r>
              <a:rPr lang="en-US" sz="4000" dirty="0" smtClean="0">
                <a:solidFill>
                  <a:schemeClr val="tx1"/>
                </a:solidFill>
                <a:latin typeface="Times New Roman" panose="02020603050405020304" pitchFamily="18" charset="0"/>
                <a:cs typeface="Times New Roman" panose="02020603050405020304" pitchFamily="18" charset="0"/>
              </a:rPr>
              <a:t>CONTENTS</a:t>
            </a:r>
            <a:endParaRPr lang="en-IN" sz="4000"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78068" y="668215"/>
            <a:ext cx="10920047" cy="6189785"/>
          </a:xfrm>
        </p:spPr>
        <p:txBody>
          <a:bodyPr>
            <a:normAutofit lnSpcReduction="10000"/>
          </a:bodyPr>
          <a:lstStyle/>
          <a:p>
            <a:pPr marL="354965" indent="-342265">
              <a:lnSpc>
                <a:spcPct val="100000"/>
              </a:lnSpc>
              <a:spcBef>
                <a:spcPts val="1080"/>
              </a:spcBef>
              <a:buAutoNum type="arabicPeriod"/>
              <a:tabLst>
                <a:tab pos="354965" algn="l"/>
              </a:tabLst>
            </a:pPr>
            <a:r>
              <a:rPr lang="en-IN" spc="-10" dirty="0">
                <a:latin typeface="Times New Roman"/>
                <a:cs typeface="Times New Roman"/>
              </a:rPr>
              <a:t>Abstract</a:t>
            </a:r>
            <a:endParaRPr lang="en-IN" dirty="0">
              <a:latin typeface="Times New Roman"/>
              <a:cs typeface="Times New Roman"/>
            </a:endParaRPr>
          </a:p>
          <a:p>
            <a:pPr marL="354965" indent="-342265">
              <a:lnSpc>
                <a:spcPct val="100000"/>
              </a:lnSpc>
              <a:spcBef>
                <a:spcPts val="1080"/>
              </a:spcBef>
              <a:buAutoNum type="arabicPeriod"/>
              <a:tabLst>
                <a:tab pos="354965" algn="l"/>
              </a:tabLst>
            </a:pPr>
            <a:r>
              <a:rPr lang="en-IN" dirty="0">
                <a:latin typeface="Times New Roman"/>
                <a:cs typeface="Times New Roman"/>
              </a:rPr>
              <a:t>Existing</a:t>
            </a:r>
            <a:r>
              <a:rPr lang="en-IN" spc="-45" dirty="0">
                <a:latin typeface="Times New Roman"/>
                <a:cs typeface="Times New Roman"/>
              </a:rPr>
              <a:t> </a:t>
            </a:r>
            <a:r>
              <a:rPr lang="en-IN" dirty="0">
                <a:latin typeface="Times New Roman"/>
                <a:cs typeface="Times New Roman"/>
              </a:rPr>
              <a:t>System</a:t>
            </a:r>
            <a:r>
              <a:rPr lang="en-IN" spc="-40" dirty="0">
                <a:latin typeface="Times New Roman"/>
                <a:cs typeface="Times New Roman"/>
              </a:rPr>
              <a:t> </a:t>
            </a:r>
          </a:p>
          <a:p>
            <a:pPr marL="354965" indent="-342265">
              <a:lnSpc>
                <a:spcPct val="100000"/>
              </a:lnSpc>
              <a:spcBef>
                <a:spcPts val="1080"/>
              </a:spcBef>
              <a:buAutoNum type="arabicPeriod"/>
              <a:tabLst>
                <a:tab pos="354965" algn="l"/>
              </a:tabLst>
            </a:pPr>
            <a:r>
              <a:rPr lang="en-IN" dirty="0">
                <a:latin typeface="Times New Roman"/>
                <a:cs typeface="Times New Roman"/>
              </a:rPr>
              <a:t>Disadvantages</a:t>
            </a:r>
            <a:r>
              <a:rPr lang="en-IN" spc="-40" dirty="0">
                <a:latin typeface="Times New Roman"/>
                <a:cs typeface="Times New Roman"/>
              </a:rPr>
              <a:t> </a:t>
            </a:r>
            <a:r>
              <a:rPr lang="en-IN" dirty="0">
                <a:latin typeface="Times New Roman"/>
                <a:cs typeface="Times New Roman"/>
              </a:rPr>
              <a:t>of</a:t>
            </a:r>
            <a:r>
              <a:rPr lang="en-IN" spc="-30" dirty="0">
                <a:latin typeface="Times New Roman"/>
                <a:cs typeface="Times New Roman"/>
              </a:rPr>
              <a:t> </a:t>
            </a:r>
            <a:r>
              <a:rPr lang="en-IN" dirty="0">
                <a:latin typeface="Times New Roman"/>
                <a:cs typeface="Times New Roman"/>
              </a:rPr>
              <a:t>Existing</a:t>
            </a:r>
            <a:r>
              <a:rPr lang="en-IN" spc="-35" dirty="0">
                <a:latin typeface="Times New Roman"/>
                <a:cs typeface="Times New Roman"/>
              </a:rPr>
              <a:t> </a:t>
            </a:r>
            <a:r>
              <a:rPr lang="en-IN" spc="-10" dirty="0">
                <a:latin typeface="Times New Roman"/>
                <a:cs typeface="Times New Roman"/>
              </a:rPr>
              <a:t>System</a:t>
            </a:r>
            <a:endParaRPr lang="en-IN" dirty="0">
              <a:latin typeface="Times New Roman"/>
              <a:cs typeface="Times New Roman"/>
            </a:endParaRPr>
          </a:p>
          <a:p>
            <a:pPr marL="355600" marR="509270">
              <a:lnSpc>
                <a:spcPct val="150000"/>
              </a:lnSpc>
              <a:buAutoNum type="arabicPeriod"/>
              <a:tabLst>
                <a:tab pos="355600" algn="l"/>
              </a:tabLst>
            </a:pPr>
            <a:r>
              <a:rPr lang="en-IN" dirty="0">
                <a:latin typeface="Times New Roman"/>
                <a:cs typeface="Times New Roman"/>
              </a:rPr>
              <a:t>Proposed</a:t>
            </a:r>
            <a:r>
              <a:rPr lang="en-IN" spc="-35" dirty="0">
                <a:latin typeface="Times New Roman"/>
                <a:cs typeface="Times New Roman"/>
              </a:rPr>
              <a:t> </a:t>
            </a:r>
            <a:r>
              <a:rPr lang="en-IN" dirty="0">
                <a:latin typeface="Times New Roman"/>
                <a:cs typeface="Times New Roman"/>
              </a:rPr>
              <a:t>System</a:t>
            </a:r>
            <a:r>
              <a:rPr lang="en-IN" spc="-60" dirty="0">
                <a:latin typeface="Times New Roman"/>
                <a:cs typeface="Times New Roman"/>
              </a:rPr>
              <a:t> </a:t>
            </a:r>
          </a:p>
          <a:p>
            <a:pPr marL="355600" marR="509270">
              <a:lnSpc>
                <a:spcPct val="150000"/>
              </a:lnSpc>
              <a:buAutoNum type="arabicPeriod"/>
              <a:tabLst>
                <a:tab pos="355600" algn="l"/>
              </a:tabLst>
            </a:pPr>
            <a:r>
              <a:rPr lang="en-IN" dirty="0">
                <a:latin typeface="Times New Roman"/>
                <a:cs typeface="Times New Roman"/>
              </a:rPr>
              <a:t>Advantages</a:t>
            </a:r>
            <a:r>
              <a:rPr lang="en-IN" spc="-50" dirty="0">
                <a:latin typeface="Times New Roman"/>
                <a:cs typeface="Times New Roman"/>
              </a:rPr>
              <a:t> </a:t>
            </a:r>
            <a:r>
              <a:rPr lang="en-IN" dirty="0">
                <a:latin typeface="Times New Roman"/>
                <a:cs typeface="Times New Roman"/>
              </a:rPr>
              <a:t>of</a:t>
            </a:r>
            <a:r>
              <a:rPr lang="en-IN" spc="-35" dirty="0">
                <a:latin typeface="Times New Roman"/>
                <a:cs typeface="Times New Roman"/>
              </a:rPr>
              <a:t> </a:t>
            </a:r>
            <a:r>
              <a:rPr lang="en-IN" spc="-10" dirty="0">
                <a:latin typeface="Times New Roman"/>
                <a:cs typeface="Times New Roman"/>
              </a:rPr>
              <a:t>Proposed System</a:t>
            </a:r>
            <a:endParaRPr lang="en-IN" dirty="0">
              <a:latin typeface="Times New Roman"/>
              <a:cs typeface="Times New Roman"/>
            </a:endParaRPr>
          </a:p>
          <a:p>
            <a:pPr marL="354965" indent="-342265">
              <a:lnSpc>
                <a:spcPct val="100000"/>
              </a:lnSpc>
              <a:spcBef>
                <a:spcPts val="1080"/>
              </a:spcBef>
              <a:buAutoNum type="arabicPeriod"/>
              <a:tabLst>
                <a:tab pos="354965" algn="l"/>
              </a:tabLst>
            </a:pPr>
            <a:r>
              <a:rPr lang="en-IN" dirty="0">
                <a:latin typeface="Times New Roman"/>
                <a:cs typeface="Times New Roman"/>
              </a:rPr>
              <a:t>System</a:t>
            </a:r>
            <a:r>
              <a:rPr lang="en-IN" spc="-20" dirty="0">
                <a:latin typeface="Times New Roman"/>
                <a:cs typeface="Times New Roman"/>
              </a:rPr>
              <a:t> </a:t>
            </a:r>
            <a:r>
              <a:rPr lang="en-IN" spc="-10" dirty="0">
                <a:latin typeface="Times New Roman"/>
                <a:cs typeface="Times New Roman"/>
              </a:rPr>
              <a:t>Requirements</a:t>
            </a:r>
          </a:p>
          <a:p>
            <a:pPr marL="354965" indent="-342265">
              <a:lnSpc>
                <a:spcPct val="100000"/>
              </a:lnSpc>
              <a:spcBef>
                <a:spcPts val="1080"/>
              </a:spcBef>
              <a:buAutoNum type="arabicPeriod"/>
              <a:tabLst>
                <a:tab pos="354965" algn="l"/>
              </a:tabLst>
            </a:pPr>
            <a:r>
              <a:rPr lang="en-IN" spc="-10" dirty="0">
                <a:latin typeface="Times New Roman"/>
                <a:cs typeface="Times New Roman"/>
              </a:rPr>
              <a:t>Novelty</a:t>
            </a:r>
            <a:endParaRPr lang="en-IN" dirty="0">
              <a:latin typeface="Times New Roman"/>
              <a:cs typeface="Times New Roman"/>
            </a:endParaRPr>
          </a:p>
          <a:p>
            <a:pPr marL="354965" indent="-342265">
              <a:lnSpc>
                <a:spcPct val="100000"/>
              </a:lnSpc>
              <a:spcBef>
                <a:spcPts val="1085"/>
              </a:spcBef>
              <a:buAutoNum type="arabicPeriod"/>
              <a:tabLst>
                <a:tab pos="354965" algn="l"/>
              </a:tabLst>
            </a:pPr>
            <a:r>
              <a:rPr lang="en-IN" spc="-10" dirty="0">
                <a:latin typeface="Times New Roman"/>
                <a:cs typeface="Times New Roman"/>
              </a:rPr>
              <a:t>System</a:t>
            </a:r>
            <a:r>
              <a:rPr lang="en-IN" spc="-80" dirty="0">
                <a:latin typeface="Times New Roman"/>
                <a:cs typeface="Times New Roman"/>
              </a:rPr>
              <a:t> </a:t>
            </a:r>
            <a:r>
              <a:rPr lang="en-IN" spc="-10" dirty="0">
                <a:latin typeface="Times New Roman"/>
                <a:cs typeface="Times New Roman"/>
              </a:rPr>
              <a:t>Architecture</a:t>
            </a:r>
          </a:p>
          <a:p>
            <a:pPr marL="354965" indent="-342265">
              <a:lnSpc>
                <a:spcPct val="100000"/>
              </a:lnSpc>
              <a:spcBef>
                <a:spcPts val="1085"/>
              </a:spcBef>
              <a:buAutoNum type="arabicPeriod"/>
              <a:tabLst>
                <a:tab pos="354965" algn="l"/>
              </a:tabLst>
            </a:pPr>
            <a:r>
              <a:rPr lang="en-IN" spc="-10" dirty="0">
                <a:latin typeface="Times New Roman"/>
                <a:cs typeface="Times New Roman"/>
              </a:rPr>
              <a:t>Modules</a:t>
            </a:r>
            <a:endParaRPr lang="en-IN" dirty="0">
              <a:latin typeface="Times New Roman"/>
              <a:cs typeface="Times New Roman"/>
            </a:endParaRPr>
          </a:p>
          <a:p>
            <a:pPr marL="354965" indent="-342265">
              <a:lnSpc>
                <a:spcPct val="100000"/>
              </a:lnSpc>
              <a:spcBef>
                <a:spcPts val="1080"/>
              </a:spcBef>
              <a:buAutoNum type="arabicPeriod"/>
              <a:tabLst>
                <a:tab pos="354965" algn="l"/>
              </a:tabLst>
            </a:pPr>
            <a:r>
              <a:rPr lang="en-IN" dirty="0">
                <a:latin typeface="Times New Roman"/>
                <a:cs typeface="Times New Roman"/>
              </a:rPr>
              <a:t>UML</a:t>
            </a:r>
            <a:r>
              <a:rPr lang="en-IN" spc="-90" dirty="0">
                <a:latin typeface="Times New Roman"/>
                <a:cs typeface="Times New Roman"/>
              </a:rPr>
              <a:t> </a:t>
            </a:r>
            <a:r>
              <a:rPr lang="en-IN" spc="-10" dirty="0">
                <a:latin typeface="Times New Roman"/>
                <a:cs typeface="Times New Roman"/>
              </a:rPr>
              <a:t>Diagrams</a:t>
            </a:r>
          </a:p>
          <a:p>
            <a:pPr marL="354965" indent="-342265">
              <a:lnSpc>
                <a:spcPct val="100000"/>
              </a:lnSpc>
              <a:spcBef>
                <a:spcPts val="1080"/>
              </a:spcBef>
              <a:buAutoNum type="arabicPeriod"/>
              <a:tabLst>
                <a:tab pos="354965" algn="l"/>
              </a:tabLst>
            </a:pPr>
            <a:r>
              <a:rPr lang="en-IN" spc="-10" dirty="0">
                <a:latin typeface="Times New Roman"/>
                <a:cs typeface="Times New Roman"/>
              </a:rPr>
              <a:t>Sample Code</a:t>
            </a:r>
          </a:p>
          <a:p>
            <a:pPr marL="354965" indent="-342265">
              <a:lnSpc>
                <a:spcPct val="100000"/>
              </a:lnSpc>
              <a:spcBef>
                <a:spcPts val="1080"/>
              </a:spcBef>
              <a:buAutoNum type="arabicPeriod"/>
              <a:tabLst>
                <a:tab pos="354965" algn="l"/>
              </a:tabLst>
            </a:pPr>
            <a:r>
              <a:rPr lang="en-IN" spc="-10" dirty="0">
                <a:latin typeface="Times New Roman"/>
                <a:cs typeface="Times New Roman"/>
              </a:rPr>
              <a:t>Results</a:t>
            </a:r>
          </a:p>
          <a:p>
            <a:pPr marL="354965" indent="-342265">
              <a:lnSpc>
                <a:spcPct val="100000"/>
              </a:lnSpc>
              <a:spcBef>
                <a:spcPts val="1080"/>
              </a:spcBef>
              <a:buAutoNum type="arabicPeriod"/>
              <a:tabLst>
                <a:tab pos="354965" algn="l"/>
              </a:tabLst>
            </a:pPr>
            <a:r>
              <a:rPr lang="en-IN" spc="-10" dirty="0">
                <a:latin typeface="Times New Roman"/>
                <a:cs typeface="Times New Roman"/>
              </a:rPr>
              <a:t>Conclusion</a:t>
            </a:r>
          </a:p>
          <a:p>
            <a:pPr marL="354965" indent="-342265">
              <a:lnSpc>
                <a:spcPct val="100000"/>
              </a:lnSpc>
              <a:spcBef>
                <a:spcPts val="1080"/>
              </a:spcBef>
              <a:buAutoNum type="arabicPeriod"/>
              <a:tabLst>
                <a:tab pos="354965" algn="l"/>
              </a:tabLst>
            </a:pPr>
            <a:r>
              <a:rPr lang="en-IN" spc="-10" dirty="0">
                <a:latin typeface="Times New Roman"/>
                <a:cs typeface="Times New Roman"/>
              </a:rPr>
              <a:t>Future Scope</a:t>
            </a:r>
          </a:p>
          <a:p>
            <a:pPr marL="354965" indent="-342265">
              <a:lnSpc>
                <a:spcPct val="100000"/>
              </a:lnSpc>
              <a:spcBef>
                <a:spcPts val="1080"/>
              </a:spcBef>
              <a:buAutoNum type="arabicPeriod"/>
              <a:tabLst>
                <a:tab pos="354965" algn="l"/>
              </a:tabLst>
            </a:pPr>
            <a:r>
              <a:rPr lang="en-IN" spc="-10" dirty="0">
                <a:latin typeface="Times New Roman"/>
                <a:cs typeface="Times New Roman"/>
              </a:rPr>
              <a:t>References</a:t>
            </a:r>
            <a:endParaRPr lang="en-IN" dirty="0">
              <a:latin typeface="Times New Roman"/>
              <a:cs typeface="Times New Roman"/>
            </a:endParaRPr>
          </a:p>
        </p:txBody>
      </p:sp>
    </p:spTree>
    <p:extLst>
      <p:ext uri="{BB962C8B-B14F-4D97-AF65-F5344CB8AC3E}">
        <p14:creationId xmlns:p14="http://schemas.microsoft.com/office/powerpoint/2010/main" val="4200809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E9270A72-E058-B484-0843-23C890C908CB}"/>
              </a:ext>
            </a:extLst>
          </p:cNvPr>
          <p:cNvSpPr txBox="1"/>
          <p:nvPr/>
        </p:nvSpPr>
        <p:spPr>
          <a:xfrm>
            <a:off x="172720" y="76488"/>
            <a:ext cx="10617200" cy="6463308"/>
          </a:xfrm>
          <a:prstGeom prst="rect">
            <a:avLst/>
          </a:prstGeom>
          <a:noFill/>
        </p:spPr>
        <p:txBody>
          <a:bodyPr wrap="square">
            <a:spAutoFit/>
          </a:bodyPr>
          <a:lstStyle/>
          <a:p>
            <a:r>
              <a:rPr lang="en-IN" dirty="0"/>
              <a:t>from </a:t>
            </a:r>
            <a:r>
              <a:rPr lang="en-IN" dirty="0" err="1"/>
              <a:t>sklearn.ensemble</a:t>
            </a:r>
            <a:r>
              <a:rPr lang="en-IN" dirty="0"/>
              <a:t> import </a:t>
            </a:r>
            <a:r>
              <a:rPr lang="en-IN" dirty="0" err="1"/>
              <a:t>GradientBoostingClassifier</a:t>
            </a:r>
            <a:endParaRPr lang="en-IN" dirty="0"/>
          </a:p>
          <a:p>
            <a:r>
              <a:rPr lang="en-IN" dirty="0"/>
              <a:t>    </a:t>
            </a:r>
            <a:r>
              <a:rPr lang="en-IN" dirty="0" err="1"/>
              <a:t>clf</a:t>
            </a:r>
            <a:r>
              <a:rPr lang="en-IN" dirty="0"/>
              <a:t> = </a:t>
            </a:r>
            <a:r>
              <a:rPr lang="en-IN" dirty="0" err="1"/>
              <a:t>GradientBoostingClassifier</a:t>
            </a:r>
            <a:r>
              <a:rPr lang="en-IN" dirty="0"/>
              <a:t>(</a:t>
            </a:r>
            <a:r>
              <a:rPr lang="en-IN" dirty="0" err="1"/>
              <a:t>n_estimators</a:t>
            </a:r>
            <a:r>
              <a:rPr lang="en-IN" dirty="0"/>
              <a:t>=100, </a:t>
            </a:r>
            <a:r>
              <a:rPr lang="en-IN" dirty="0" err="1"/>
              <a:t>learning_rate</a:t>
            </a:r>
            <a:r>
              <a:rPr lang="en-IN" dirty="0"/>
              <a:t>=1.0, </a:t>
            </a:r>
            <a:r>
              <a:rPr lang="en-IN" dirty="0" err="1"/>
              <a:t>max_depth</a:t>
            </a:r>
            <a:r>
              <a:rPr lang="en-IN" dirty="0"/>
              <a:t>=1, </a:t>
            </a:r>
            <a:r>
              <a:rPr lang="en-IN" dirty="0" err="1"/>
              <a:t>random_state</a:t>
            </a:r>
            <a:r>
              <a:rPr lang="en-IN" dirty="0"/>
              <a:t>=0).fit(</a:t>
            </a:r>
          </a:p>
          <a:p>
            <a:r>
              <a:rPr lang="en-IN" dirty="0"/>
              <a:t>        </a:t>
            </a:r>
            <a:r>
              <a:rPr lang="en-IN" dirty="0" err="1"/>
              <a:t>X_train</a:t>
            </a:r>
            <a:r>
              <a:rPr lang="en-IN" dirty="0"/>
              <a:t>,</a:t>
            </a:r>
          </a:p>
          <a:p>
            <a:r>
              <a:rPr lang="en-IN" dirty="0"/>
              <a:t>        </a:t>
            </a:r>
            <a:r>
              <a:rPr lang="en-IN" dirty="0" err="1"/>
              <a:t>y_train</a:t>
            </a:r>
            <a:r>
              <a:rPr lang="en-IN" dirty="0"/>
              <a:t>)</a:t>
            </a:r>
          </a:p>
          <a:p>
            <a:r>
              <a:rPr lang="en-IN" dirty="0"/>
              <a:t>    </a:t>
            </a:r>
            <a:r>
              <a:rPr lang="en-IN" dirty="0" err="1"/>
              <a:t>clfpredict</a:t>
            </a:r>
            <a:r>
              <a:rPr lang="en-IN" dirty="0"/>
              <a:t> = </a:t>
            </a:r>
            <a:r>
              <a:rPr lang="en-IN" dirty="0" err="1"/>
              <a:t>clf.predict</a:t>
            </a:r>
            <a:r>
              <a:rPr lang="en-IN" dirty="0"/>
              <a:t>(</a:t>
            </a:r>
            <a:r>
              <a:rPr lang="en-IN" dirty="0" err="1"/>
              <a:t>X_test</a:t>
            </a:r>
            <a:r>
              <a:rPr lang="en-IN" dirty="0"/>
              <a:t>)</a:t>
            </a:r>
          </a:p>
          <a:p>
            <a:r>
              <a:rPr lang="en-IN" dirty="0"/>
              <a:t>    print("ACCURACY")</a:t>
            </a:r>
          </a:p>
          <a:p>
            <a:r>
              <a:rPr lang="en-IN" dirty="0"/>
              <a:t>    print(</a:t>
            </a:r>
            <a:r>
              <a:rPr lang="en-IN" dirty="0" err="1"/>
              <a:t>accuracy_score</a:t>
            </a:r>
            <a:r>
              <a:rPr lang="en-IN" dirty="0"/>
              <a:t>(</a:t>
            </a:r>
            <a:r>
              <a:rPr lang="en-IN" dirty="0" err="1"/>
              <a:t>y_test</a:t>
            </a:r>
            <a:r>
              <a:rPr lang="en-IN" dirty="0"/>
              <a:t>, </a:t>
            </a:r>
            <a:r>
              <a:rPr lang="en-IN" dirty="0" err="1"/>
              <a:t>clfpredict</a:t>
            </a:r>
            <a:r>
              <a:rPr lang="en-IN" dirty="0"/>
              <a:t>) * 100)</a:t>
            </a:r>
          </a:p>
          <a:p>
            <a:r>
              <a:rPr lang="en-IN" dirty="0"/>
              <a:t>    print("CLASSIFICATION REPORT")</a:t>
            </a:r>
          </a:p>
          <a:p>
            <a:r>
              <a:rPr lang="en-IN" dirty="0"/>
              <a:t>    print(</a:t>
            </a:r>
            <a:r>
              <a:rPr lang="en-IN" dirty="0" err="1"/>
              <a:t>classification_report</a:t>
            </a:r>
            <a:r>
              <a:rPr lang="en-IN" dirty="0"/>
              <a:t>(</a:t>
            </a:r>
            <a:r>
              <a:rPr lang="en-IN" dirty="0" err="1"/>
              <a:t>y_test</a:t>
            </a:r>
            <a:r>
              <a:rPr lang="en-IN" dirty="0"/>
              <a:t>, </a:t>
            </a:r>
            <a:r>
              <a:rPr lang="en-IN" dirty="0" err="1"/>
              <a:t>clfpredict</a:t>
            </a:r>
            <a:r>
              <a:rPr lang="en-IN" dirty="0"/>
              <a:t>))</a:t>
            </a:r>
          </a:p>
          <a:p>
            <a:r>
              <a:rPr lang="en-IN" dirty="0"/>
              <a:t>    print("CONFUSION MATRIX")</a:t>
            </a:r>
          </a:p>
          <a:p>
            <a:r>
              <a:rPr lang="en-IN" dirty="0"/>
              <a:t>    print(</a:t>
            </a:r>
            <a:r>
              <a:rPr lang="en-IN" dirty="0" err="1"/>
              <a:t>confusion_matrix</a:t>
            </a:r>
            <a:r>
              <a:rPr lang="en-IN" dirty="0"/>
              <a:t>(</a:t>
            </a:r>
            <a:r>
              <a:rPr lang="en-IN" dirty="0" err="1"/>
              <a:t>y_test</a:t>
            </a:r>
            <a:r>
              <a:rPr lang="en-IN" dirty="0"/>
              <a:t>, </a:t>
            </a:r>
            <a:r>
              <a:rPr lang="en-IN" dirty="0" err="1"/>
              <a:t>clfpredict</a:t>
            </a:r>
            <a:r>
              <a:rPr lang="en-IN" dirty="0"/>
              <a:t>))</a:t>
            </a:r>
          </a:p>
          <a:p>
            <a:r>
              <a:rPr lang="en-IN" dirty="0"/>
              <a:t>    </a:t>
            </a:r>
            <a:r>
              <a:rPr lang="en-IN" dirty="0" err="1"/>
              <a:t>models.append</a:t>
            </a:r>
            <a:r>
              <a:rPr lang="en-IN" dirty="0"/>
              <a:t>(('</a:t>
            </a:r>
            <a:r>
              <a:rPr lang="en-IN" dirty="0" err="1"/>
              <a:t>GradientBoostingClassifier</a:t>
            </a:r>
            <a:r>
              <a:rPr lang="en-IN" dirty="0"/>
              <a:t>', </a:t>
            </a:r>
            <a:r>
              <a:rPr lang="en-IN" dirty="0" err="1"/>
              <a:t>clf</a:t>
            </a:r>
            <a:r>
              <a:rPr lang="en-IN" dirty="0"/>
              <a:t>))</a:t>
            </a:r>
          </a:p>
          <a:p>
            <a:r>
              <a:rPr lang="en-IN" dirty="0"/>
              <a:t>    </a:t>
            </a:r>
            <a:r>
              <a:rPr lang="en-IN" dirty="0" err="1"/>
              <a:t>detection_accuracy.objects.create</a:t>
            </a:r>
            <a:r>
              <a:rPr lang="en-IN" dirty="0"/>
              <a:t>(names="Gradient Boosting Classifier",</a:t>
            </a:r>
          </a:p>
          <a:p>
            <a:r>
              <a:rPr lang="en-IN" dirty="0"/>
              <a:t>                                      ratio=</a:t>
            </a:r>
            <a:r>
              <a:rPr lang="en-IN" dirty="0" err="1"/>
              <a:t>accuracy_score</a:t>
            </a:r>
            <a:r>
              <a:rPr lang="en-IN" dirty="0"/>
              <a:t>(</a:t>
            </a:r>
            <a:r>
              <a:rPr lang="en-IN" dirty="0" err="1"/>
              <a:t>y_test</a:t>
            </a:r>
            <a:r>
              <a:rPr lang="en-IN" dirty="0"/>
              <a:t>, </a:t>
            </a:r>
            <a:r>
              <a:rPr lang="en-IN" dirty="0" err="1"/>
              <a:t>clfpredict</a:t>
            </a:r>
            <a:r>
              <a:rPr lang="en-IN" dirty="0"/>
              <a:t>) * 100)</a:t>
            </a:r>
          </a:p>
          <a:p>
            <a:endParaRPr lang="en-IN" dirty="0"/>
          </a:p>
          <a:p>
            <a:endParaRPr lang="en-IN" dirty="0"/>
          </a:p>
          <a:p>
            <a:r>
              <a:rPr lang="en-IN" dirty="0"/>
              <a:t>    </a:t>
            </a:r>
            <a:r>
              <a:rPr lang="en-IN" dirty="0" err="1"/>
              <a:t>csv_format</a:t>
            </a:r>
            <a:r>
              <a:rPr lang="en-IN" dirty="0"/>
              <a:t> = 'Results.csv'</a:t>
            </a:r>
          </a:p>
          <a:p>
            <a:r>
              <a:rPr lang="en-IN" dirty="0"/>
              <a:t>    </a:t>
            </a:r>
            <a:r>
              <a:rPr lang="en-IN" dirty="0" err="1"/>
              <a:t>df.to_csv</a:t>
            </a:r>
            <a:r>
              <a:rPr lang="en-IN" dirty="0"/>
              <a:t>(</a:t>
            </a:r>
            <a:r>
              <a:rPr lang="en-IN" dirty="0" err="1"/>
              <a:t>csv_format</a:t>
            </a:r>
            <a:r>
              <a:rPr lang="en-IN" dirty="0"/>
              <a:t>, index=False)</a:t>
            </a:r>
          </a:p>
          <a:p>
            <a:r>
              <a:rPr lang="en-IN" dirty="0"/>
              <a:t>    </a:t>
            </a:r>
            <a:r>
              <a:rPr lang="en-IN" dirty="0" err="1"/>
              <a:t>df.to_markdown</a:t>
            </a:r>
            <a:endParaRPr lang="en-IN" dirty="0"/>
          </a:p>
          <a:p>
            <a:endParaRPr lang="en-IN" dirty="0"/>
          </a:p>
          <a:p>
            <a:r>
              <a:rPr lang="en-IN" dirty="0"/>
              <a:t>    </a:t>
            </a:r>
            <a:r>
              <a:rPr lang="en-IN" dirty="0" err="1"/>
              <a:t>obj</a:t>
            </a:r>
            <a:r>
              <a:rPr lang="en-IN" dirty="0"/>
              <a:t> = </a:t>
            </a:r>
            <a:r>
              <a:rPr lang="en-IN" dirty="0" err="1"/>
              <a:t>detection_accuracy.objects.all</a:t>
            </a:r>
            <a:r>
              <a:rPr lang="en-IN" dirty="0"/>
              <a:t>()</a:t>
            </a:r>
          </a:p>
          <a:p>
            <a:r>
              <a:rPr lang="en-IN" dirty="0"/>
              <a:t>    return render(request,'</a:t>
            </a:r>
            <a:r>
              <a:rPr lang="en-IN" dirty="0" err="1"/>
              <a:t>SProvider</a:t>
            </a:r>
            <a:r>
              <a:rPr lang="en-IN" dirty="0"/>
              <a:t>/train_model.html', {'</a:t>
            </a:r>
            <a:r>
              <a:rPr lang="en-IN" dirty="0" err="1"/>
              <a:t>objs</a:t>
            </a:r>
            <a:r>
              <a:rPr lang="en-IN" dirty="0"/>
              <a:t>': </a:t>
            </a:r>
            <a:r>
              <a:rPr lang="en-IN" dirty="0" err="1"/>
              <a:t>obj</a:t>
            </a:r>
            <a:r>
              <a:rPr lang="en-IN" dirty="0"/>
              <a:t>})</a:t>
            </a:r>
          </a:p>
        </p:txBody>
      </p:sp>
    </p:spTree>
    <p:extLst>
      <p:ext uri="{BB962C8B-B14F-4D97-AF65-F5344CB8AC3E}">
        <p14:creationId xmlns:p14="http://schemas.microsoft.com/office/powerpoint/2010/main" val="3102452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6553" y="76914"/>
            <a:ext cx="3144852" cy="640933"/>
          </a:xfrm>
        </p:spPr>
        <p:txBody>
          <a:bodyPr>
            <a:normAutofit fontScale="90000"/>
          </a:bodyPr>
          <a:lstStyle/>
          <a:p>
            <a:r>
              <a:rPr lang="en-US" sz="4000" dirty="0" smtClean="0">
                <a:solidFill>
                  <a:schemeClr val="tx1"/>
                </a:solidFill>
                <a:latin typeface="Times New Roman" panose="02020603050405020304" pitchFamily="18" charset="0"/>
                <a:cs typeface="Times New Roman" panose="02020603050405020304" pitchFamily="18" charset="0"/>
              </a:rPr>
              <a:t>  </a:t>
            </a:r>
            <a:r>
              <a:rPr lang="en-US" sz="3100" dirty="0" smtClean="0">
                <a:solidFill>
                  <a:schemeClr val="tx1"/>
                </a:solidFill>
                <a:latin typeface="Times New Roman" panose="02020603050405020304" pitchFamily="18" charset="0"/>
                <a:cs typeface="Times New Roman" panose="02020603050405020304" pitchFamily="18" charset="0"/>
              </a:rPr>
              <a:t>RESULTS</a:t>
            </a:r>
            <a:endParaRPr lang="en-IN" sz="4000" dirty="0">
              <a:solidFill>
                <a:schemeClr val="tx1"/>
              </a:solidFill>
              <a:latin typeface="Times New Roman" panose="02020603050405020304" pitchFamily="18" charset="0"/>
              <a:cs typeface="Times New Roman" panose="02020603050405020304" pitchFamily="18" charset="0"/>
            </a:endParaRPr>
          </a:p>
        </p:txBody>
      </p:sp>
      <p:pic>
        <p:nvPicPr>
          <p:cNvPr id="11" name="Content Placeholder 10"/>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9640" y="1281870"/>
            <a:ext cx="5759867" cy="3892454"/>
          </a:xfrm>
        </p:spPr>
      </p:pic>
      <p:pic>
        <p:nvPicPr>
          <p:cNvPr id="12" name="Content Placeholder 11"/>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90601" y="1281871"/>
            <a:ext cx="5836777" cy="3857000"/>
          </a:xfrm>
        </p:spPr>
      </p:pic>
    </p:spTree>
    <p:extLst>
      <p:ext uri="{BB962C8B-B14F-4D97-AF65-F5344CB8AC3E}">
        <p14:creationId xmlns:p14="http://schemas.microsoft.com/office/powerpoint/2010/main" val="3363353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62369" y="871672"/>
            <a:ext cx="5631679" cy="4409628"/>
          </a:xfrm>
        </p:spPr>
      </p:pic>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90602" y="871673"/>
            <a:ext cx="5870960" cy="4409628"/>
          </a:xfrm>
        </p:spPr>
      </p:pic>
    </p:spTree>
    <p:extLst>
      <p:ext uri="{BB962C8B-B14F-4D97-AF65-F5344CB8AC3E}">
        <p14:creationId xmlns:p14="http://schemas.microsoft.com/office/powerpoint/2010/main" val="2593919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64919" y="1290415"/>
            <a:ext cx="5597495" cy="3870828"/>
          </a:xfrm>
        </p:spPr>
      </p:pic>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41876" y="1290415"/>
            <a:ext cx="6016239" cy="3863839"/>
          </a:xfrm>
        </p:spPr>
      </p:pic>
    </p:spTree>
    <p:extLst>
      <p:ext uri="{BB962C8B-B14F-4D97-AF65-F5344CB8AC3E}">
        <p14:creationId xmlns:p14="http://schemas.microsoft.com/office/powerpoint/2010/main" val="2553091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845322" y="1760434"/>
            <a:ext cx="5939327" cy="3362233"/>
          </a:xfrm>
        </p:spPr>
      </p:pic>
      <p:pic>
        <p:nvPicPr>
          <p:cNvPr id="9" name="Content Placeholder 8"/>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213646" y="1760435"/>
            <a:ext cx="5503490" cy="3362232"/>
          </a:xfrm>
        </p:spPr>
      </p:pic>
    </p:spTree>
    <p:extLst>
      <p:ext uri="{BB962C8B-B14F-4D97-AF65-F5344CB8AC3E}">
        <p14:creationId xmlns:p14="http://schemas.microsoft.com/office/powerpoint/2010/main" val="3669679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45278" y="1529697"/>
            <a:ext cx="5759866" cy="3845607"/>
          </a:xfrm>
        </p:spPr>
      </p:pic>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076059" y="1529696"/>
            <a:ext cx="5665861" cy="3845607"/>
          </a:xfrm>
        </p:spPr>
      </p:pic>
    </p:spTree>
    <p:extLst>
      <p:ext uri="{BB962C8B-B14F-4D97-AF65-F5344CB8AC3E}">
        <p14:creationId xmlns:p14="http://schemas.microsoft.com/office/powerpoint/2010/main" val="1585286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28044" y="863125"/>
            <a:ext cx="9596927" cy="4828373"/>
          </a:xfrm>
        </p:spPr>
      </p:pic>
    </p:spTree>
    <p:extLst>
      <p:ext uri="{BB962C8B-B14F-4D97-AF65-F5344CB8AC3E}">
        <p14:creationId xmlns:p14="http://schemas.microsoft.com/office/powerpoint/2010/main" val="3330350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4735" y="282159"/>
            <a:ext cx="6097604" cy="707886"/>
          </a:xfrm>
          <a:prstGeom prst="rect">
            <a:avLst/>
          </a:prstGeom>
          <a:noFill/>
        </p:spPr>
        <p:txBody>
          <a:bodyPr wrap="square">
            <a:spAutoFit/>
          </a:bodyPr>
          <a:lstStyle/>
          <a:p>
            <a:r>
              <a:rPr lang="en-IN" sz="4000" b="1" dirty="0">
                <a:latin typeface="Times New Roman" panose="02020603050405020304" pitchFamily="18" charset="0"/>
                <a:cs typeface="Times New Roman" panose="02020603050405020304" pitchFamily="18" charset="0"/>
              </a:rPr>
              <a:t>CONCLUSION</a:t>
            </a:r>
          </a:p>
        </p:txBody>
      </p:sp>
      <p:sp>
        <p:nvSpPr>
          <p:cNvPr id="5" name="TextBox 4"/>
          <p:cNvSpPr txBox="1"/>
          <p:nvPr/>
        </p:nvSpPr>
        <p:spPr>
          <a:xfrm>
            <a:off x="779646" y="1385149"/>
            <a:ext cx="8449698" cy="4708981"/>
          </a:xfrm>
          <a:prstGeom prst="rect">
            <a:avLst/>
          </a:prstGeom>
          <a:noFill/>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CCF is an increasing threat to financial </a:t>
            </a:r>
            <a:r>
              <a:rPr lang="en-US" sz="2000" dirty="0" smtClean="0">
                <a:latin typeface="Times New Roman" panose="02020603050405020304" pitchFamily="18" charset="0"/>
                <a:cs typeface="Times New Roman" panose="02020603050405020304" pitchFamily="18" charset="0"/>
              </a:rPr>
              <a:t>institutions. Accurately </a:t>
            </a:r>
            <a:r>
              <a:rPr lang="en-US" sz="2000" dirty="0">
                <a:latin typeface="Times New Roman" panose="02020603050405020304" pitchFamily="18" charset="0"/>
                <a:cs typeface="Times New Roman" panose="02020603050405020304" pitchFamily="18" charset="0"/>
              </a:rPr>
              <a:t>predicting fraud cases and reducing false-positive cases is the foremost priority of a fraud detection </a:t>
            </a:r>
            <a:r>
              <a:rPr lang="en-US" sz="2000" dirty="0" smtClean="0">
                <a:latin typeface="Times New Roman" panose="02020603050405020304" pitchFamily="18" charset="0"/>
                <a:cs typeface="Times New Roman" panose="02020603050405020304" pitchFamily="18" charset="0"/>
              </a:rPr>
              <a:t>system.</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performance of ML methods varies for each individual business case. The type of input data is a dominant factor that drives different ML methods. For detecting CCF, the number of features, number of transactions, and correlation between the features are essential factors in determining the model's performance</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DL </a:t>
            </a:r>
            <a:r>
              <a:rPr lang="en-US" sz="2000" dirty="0">
                <a:latin typeface="Times New Roman" panose="02020603050405020304" pitchFamily="18" charset="0"/>
                <a:cs typeface="Times New Roman" panose="02020603050405020304" pitchFamily="18" charset="0"/>
              </a:rPr>
              <a:t>methods, such as CNNs and their layers, are associated with the processing of text and the baseline model. Using these methods for the detection of credit cards yields better performance than traditional algorithms</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Comparing </a:t>
            </a:r>
            <a:r>
              <a:rPr lang="en-US" sz="2000" dirty="0">
                <a:latin typeface="Times New Roman" panose="02020603050405020304" pitchFamily="18" charset="0"/>
                <a:cs typeface="Times New Roman" panose="02020603050405020304" pitchFamily="18" charset="0"/>
              </a:rPr>
              <a:t>all the algorithm performances side to side, the CNN with 20 layers and the baseline model is the top method with an accuracy of 99.72%. Numerous sampling techniques are used to increase the performance of existing examples, but they significantly decrease on the unseen data.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6BF92BE-BC75-CAA0-628F-949DBBFB6452}"/>
              </a:ext>
            </a:extLst>
          </p:cNvPr>
          <p:cNvSpPr txBox="1"/>
          <p:nvPr/>
        </p:nvSpPr>
        <p:spPr>
          <a:xfrm>
            <a:off x="449580" y="389374"/>
            <a:ext cx="610108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FUTURE SCOPE</a:t>
            </a:r>
            <a:endParaRPr lang="en-IN" sz="28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 xmlns:a16="http://schemas.microsoft.com/office/drawing/2014/main" id="{E0AC44FB-001B-9C77-0A3D-B8A998219A39}"/>
              </a:ext>
            </a:extLst>
          </p:cNvPr>
          <p:cNvSpPr txBox="1"/>
          <p:nvPr/>
        </p:nvSpPr>
        <p:spPr>
          <a:xfrm>
            <a:off x="449580" y="1472218"/>
            <a:ext cx="9974580" cy="3785652"/>
          </a:xfrm>
          <a:prstGeom prst="rect">
            <a:avLst/>
          </a:prstGeom>
          <a:noFill/>
        </p:spPr>
        <p:txBody>
          <a:bodyPr wrap="square">
            <a:spAutoFit/>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future scope for this project involves further advancements in fraud detection by exploring novel feature selection techniques tailored to the nuances of credit card transaction data. </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Continuously refining deep learning architectures, including convolutional neural networks (CNNs), by experimenting with diverse layers and configurations, can unlock even greater predictive power. Additionally, future </a:t>
            </a:r>
            <a:r>
              <a:rPr lang="en-IN" sz="2000" dirty="0" err="1">
                <a:latin typeface="Times New Roman" panose="02020603050405020304" pitchFamily="18" charset="0"/>
                <a:cs typeface="Times New Roman" panose="02020603050405020304" pitchFamily="18" charset="0"/>
              </a:rPr>
              <a:t>endeavors</a:t>
            </a:r>
            <a:r>
              <a:rPr lang="en-IN" sz="2000" dirty="0">
                <a:latin typeface="Times New Roman" panose="02020603050405020304" pitchFamily="18" charset="0"/>
                <a:cs typeface="Times New Roman" panose="02020603050405020304" pitchFamily="18" charset="0"/>
              </a:rPr>
              <a:t> could delve into ensemble methods to combine the strengths of multiple models for more robust and accurate fraud detection systems. Further research may also focus on enhancing interpretability and explainability of these models, ensuring transparency and trustworthiness in decision-making processes. </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Collaboration with financial institutions and regulatory bodies can facilitate the integration of these cutting-edge techniques into real-world applications, ultimately bolstering the security and efficiency of credit card transactions on a broader scale.</a:t>
            </a:r>
          </a:p>
        </p:txBody>
      </p:sp>
    </p:spTree>
    <p:extLst>
      <p:ext uri="{BB962C8B-B14F-4D97-AF65-F5344CB8AC3E}">
        <p14:creationId xmlns:p14="http://schemas.microsoft.com/office/powerpoint/2010/main" val="1291879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ABB39FC-6D6A-CC13-A70C-420F91E877F3}"/>
              </a:ext>
            </a:extLst>
          </p:cNvPr>
          <p:cNvSpPr txBox="1"/>
          <p:nvPr/>
        </p:nvSpPr>
        <p:spPr>
          <a:xfrm>
            <a:off x="347980" y="348734"/>
            <a:ext cx="6101080"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REFERENCES</a:t>
            </a:r>
            <a:endParaRPr lang="en-IN"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CD3E67CA-F75A-42EA-66C5-603512D6B1F3}"/>
              </a:ext>
            </a:extLst>
          </p:cNvPr>
          <p:cNvSpPr txBox="1"/>
          <p:nvPr/>
        </p:nvSpPr>
        <p:spPr>
          <a:xfrm>
            <a:off x="373380" y="958235"/>
            <a:ext cx="11183620" cy="3477875"/>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1. Y. </a:t>
            </a:r>
            <a:r>
              <a:rPr lang="en-IN" sz="2000" dirty="0" err="1">
                <a:latin typeface="Times New Roman" panose="02020603050405020304" pitchFamily="18" charset="0"/>
                <a:cs typeface="Times New Roman" panose="02020603050405020304" pitchFamily="18" charset="0"/>
              </a:rPr>
              <a:t>Abakarim</a:t>
            </a:r>
            <a:r>
              <a:rPr lang="en-IN" sz="2000" dirty="0">
                <a:latin typeface="Times New Roman" panose="02020603050405020304" pitchFamily="18" charset="0"/>
                <a:cs typeface="Times New Roman" panose="02020603050405020304" pitchFamily="18" charset="0"/>
              </a:rPr>
              <a:t>, M. </a:t>
            </a:r>
            <a:r>
              <a:rPr lang="en-IN" sz="2000" dirty="0" err="1">
                <a:latin typeface="Times New Roman" panose="02020603050405020304" pitchFamily="18" charset="0"/>
                <a:cs typeface="Times New Roman" panose="02020603050405020304" pitchFamily="18" charset="0"/>
              </a:rPr>
              <a:t>Lahby</a:t>
            </a:r>
            <a:r>
              <a:rPr lang="en-IN" sz="2000" dirty="0">
                <a:latin typeface="Times New Roman" panose="02020603050405020304" pitchFamily="18" charset="0"/>
                <a:cs typeface="Times New Roman" panose="02020603050405020304" pitchFamily="18" charset="0"/>
              </a:rPr>
              <a:t>, and A. </a:t>
            </a:r>
            <a:r>
              <a:rPr lang="en-IN" sz="2000" dirty="0" err="1">
                <a:latin typeface="Times New Roman" panose="02020603050405020304" pitchFamily="18" charset="0"/>
                <a:cs typeface="Times New Roman" panose="02020603050405020304" pitchFamily="18" charset="0"/>
              </a:rPr>
              <a:t>Attioui</a:t>
            </a:r>
            <a:r>
              <a:rPr lang="en-IN" sz="2000" dirty="0">
                <a:latin typeface="Times New Roman" panose="02020603050405020304" pitchFamily="18" charset="0"/>
                <a:cs typeface="Times New Roman" panose="02020603050405020304" pitchFamily="18" charset="0"/>
              </a:rPr>
              <a:t>, ‘‘An efficient real time model for credit card fraud detection</a:t>
            </a:r>
          </a:p>
          <a:p>
            <a:r>
              <a:rPr lang="en-IN" sz="2000" dirty="0">
                <a:latin typeface="Times New Roman" panose="02020603050405020304" pitchFamily="18" charset="0"/>
                <a:cs typeface="Times New Roman" panose="02020603050405020304" pitchFamily="18" charset="0"/>
              </a:rPr>
              <a:t>based on deep learning,’’ in Proc. 12th Int. Conf. </a:t>
            </a:r>
            <a:r>
              <a:rPr lang="en-IN" sz="2000" dirty="0" err="1">
                <a:latin typeface="Times New Roman" panose="02020603050405020304" pitchFamily="18" charset="0"/>
                <a:cs typeface="Times New Roman" panose="02020603050405020304" pitchFamily="18" charset="0"/>
              </a:rPr>
              <a:t>Intell</a:t>
            </a:r>
            <a:r>
              <a:rPr lang="en-IN" sz="2000" dirty="0">
                <a:latin typeface="Times New Roman" panose="02020603050405020304" pitchFamily="18" charset="0"/>
                <a:cs typeface="Times New Roman" panose="02020603050405020304" pitchFamily="18" charset="0"/>
              </a:rPr>
              <a:t>. Systems: Theories Appl., Oct. 2018, pp. 1–7,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10.1145/3289402.3289530.</a:t>
            </a:r>
          </a:p>
          <a:p>
            <a:r>
              <a:rPr lang="en-IN" sz="2000" dirty="0">
                <a:latin typeface="Times New Roman" panose="02020603050405020304" pitchFamily="18" charset="0"/>
                <a:cs typeface="Times New Roman" panose="02020603050405020304" pitchFamily="18" charset="0"/>
              </a:rPr>
              <a:t>2. H. Abdi and L. J. Williams, ‘‘Principal component analysis,’’ Wiley </a:t>
            </a:r>
            <a:r>
              <a:rPr lang="en-IN" sz="2000" dirty="0" err="1">
                <a:latin typeface="Times New Roman" panose="02020603050405020304" pitchFamily="18" charset="0"/>
                <a:cs typeface="Times New Roman" panose="02020603050405020304" pitchFamily="18" charset="0"/>
              </a:rPr>
              <a:t>Interdiscipl</a:t>
            </a:r>
            <a:r>
              <a:rPr lang="en-IN" sz="2000" dirty="0">
                <a:latin typeface="Times New Roman" panose="02020603050405020304" pitchFamily="18" charset="0"/>
                <a:cs typeface="Times New Roman" panose="02020603050405020304" pitchFamily="18" charset="0"/>
              </a:rPr>
              <a:t>. Rev., </a:t>
            </a:r>
            <a:r>
              <a:rPr lang="en-IN" sz="2000" dirty="0" err="1">
                <a:latin typeface="Times New Roman" panose="02020603050405020304" pitchFamily="18" charset="0"/>
                <a:cs typeface="Times New Roman" panose="02020603050405020304" pitchFamily="18" charset="0"/>
              </a:rPr>
              <a:t>Comput</a:t>
            </a:r>
            <a:r>
              <a:rPr lang="en-IN" sz="2000" dirty="0">
                <a:latin typeface="Times New Roman" panose="02020603050405020304" pitchFamily="18" charset="0"/>
                <a:cs typeface="Times New Roman" panose="02020603050405020304" pitchFamily="18" charset="0"/>
              </a:rPr>
              <a:t>. Statist.,</a:t>
            </a:r>
          </a:p>
          <a:p>
            <a:r>
              <a:rPr lang="en-IN" sz="2000" dirty="0">
                <a:latin typeface="Times New Roman" panose="02020603050405020304" pitchFamily="18" charset="0"/>
                <a:cs typeface="Times New Roman" panose="02020603050405020304" pitchFamily="18" charset="0"/>
              </a:rPr>
              <a:t>vol. 2, no. 4, pp. 433–459, Jul. 2010,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 10.1002/wics.101.</a:t>
            </a:r>
          </a:p>
          <a:p>
            <a:r>
              <a:rPr lang="en-IN" sz="2000" dirty="0">
                <a:latin typeface="Times New Roman" panose="02020603050405020304" pitchFamily="18" charset="0"/>
                <a:cs typeface="Times New Roman" panose="02020603050405020304" pitchFamily="18" charset="0"/>
              </a:rPr>
              <a:t>3. V. Arora, R. S. </a:t>
            </a:r>
            <a:r>
              <a:rPr lang="en-IN" sz="2000" dirty="0" err="1">
                <a:latin typeface="Times New Roman" panose="02020603050405020304" pitchFamily="18" charset="0"/>
                <a:cs typeface="Times New Roman" panose="02020603050405020304" pitchFamily="18" charset="0"/>
              </a:rPr>
              <a:t>Leekha</a:t>
            </a:r>
            <a:r>
              <a:rPr lang="en-IN" sz="2000" dirty="0">
                <a:latin typeface="Times New Roman" panose="02020603050405020304" pitchFamily="18" charset="0"/>
                <a:cs typeface="Times New Roman" panose="02020603050405020304" pitchFamily="18" charset="0"/>
              </a:rPr>
              <a:t>, K. Lee, and A. </a:t>
            </a:r>
            <a:r>
              <a:rPr lang="en-IN" sz="2000" dirty="0" err="1">
                <a:latin typeface="Times New Roman" panose="02020603050405020304" pitchFamily="18" charset="0"/>
                <a:cs typeface="Times New Roman" panose="02020603050405020304" pitchFamily="18" charset="0"/>
              </a:rPr>
              <a:t>Kataria</a:t>
            </a:r>
            <a:r>
              <a:rPr lang="en-IN" sz="2000" dirty="0">
                <a:latin typeface="Times New Roman" panose="02020603050405020304" pitchFamily="18" charset="0"/>
                <a:cs typeface="Times New Roman" panose="02020603050405020304" pitchFamily="18" charset="0"/>
              </a:rPr>
              <a:t>, ‘‘Facilitating user authorization from imbalanced data</a:t>
            </a:r>
          </a:p>
          <a:p>
            <a:r>
              <a:rPr lang="en-IN" sz="2000" dirty="0">
                <a:latin typeface="Times New Roman" panose="02020603050405020304" pitchFamily="18" charset="0"/>
                <a:cs typeface="Times New Roman" panose="02020603050405020304" pitchFamily="18" charset="0"/>
              </a:rPr>
              <a:t>logs of credit cards using artificial intelligence,’’ Mobile Inf. Syst., vol. 2020, pp. 1–13, Oct. 2020,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a:t>
            </a:r>
          </a:p>
          <a:p>
            <a:r>
              <a:rPr lang="en-IN" sz="2000" dirty="0">
                <a:latin typeface="Times New Roman" panose="02020603050405020304" pitchFamily="18" charset="0"/>
                <a:cs typeface="Times New Roman" panose="02020603050405020304" pitchFamily="18" charset="0"/>
              </a:rPr>
              <a:t>10.1155/2020/8885269.</a:t>
            </a:r>
          </a:p>
          <a:p>
            <a:r>
              <a:rPr lang="en-IN" sz="2000" dirty="0">
                <a:latin typeface="Times New Roman" panose="02020603050405020304" pitchFamily="18" charset="0"/>
                <a:cs typeface="Times New Roman" panose="02020603050405020304" pitchFamily="18" charset="0"/>
              </a:rPr>
              <a:t>4. A. O. Balogun, S. </a:t>
            </a:r>
            <a:r>
              <a:rPr lang="en-IN" sz="2000" dirty="0" err="1">
                <a:latin typeface="Times New Roman" panose="02020603050405020304" pitchFamily="18" charset="0"/>
                <a:cs typeface="Times New Roman" panose="02020603050405020304" pitchFamily="18" charset="0"/>
              </a:rPr>
              <a:t>Basri</a:t>
            </a:r>
            <a:r>
              <a:rPr lang="en-IN" sz="2000" dirty="0">
                <a:latin typeface="Times New Roman" panose="02020603050405020304" pitchFamily="18" charset="0"/>
                <a:cs typeface="Times New Roman" panose="02020603050405020304" pitchFamily="18" charset="0"/>
              </a:rPr>
              <a:t>, S. J. Abdulkadir, and A. S. Hashim, ‘‘Performance analysis of feature selection</a:t>
            </a:r>
          </a:p>
          <a:p>
            <a:r>
              <a:rPr lang="en-IN" sz="2000" dirty="0">
                <a:latin typeface="Times New Roman" panose="02020603050405020304" pitchFamily="18" charset="0"/>
                <a:cs typeface="Times New Roman" panose="02020603050405020304" pitchFamily="18" charset="0"/>
              </a:rPr>
              <a:t>methods in software defect prediction: A search method approach,’’ Appl. Sci., vol. 9, no. 13, p. 2764,</a:t>
            </a:r>
          </a:p>
          <a:p>
            <a:r>
              <a:rPr lang="en-IN" sz="2000" dirty="0">
                <a:latin typeface="Times New Roman" panose="02020603050405020304" pitchFamily="18" charset="0"/>
                <a:cs typeface="Times New Roman" panose="02020603050405020304" pitchFamily="18" charset="0"/>
              </a:rPr>
              <a:t>Jul. 2019, </a:t>
            </a:r>
            <a:r>
              <a:rPr lang="en-IN" sz="2000" dirty="0" err="1">
                <a:latin typeface="Times New Roman" panose="02020603050405020304" pitchFamily="18" charset="0"/>
                <a:cs typeface="Times New Roman" panose="02020603050405020304" pitchFamily="18" charset="0"/>
              </a:rPr>
              <a:t>doi</a:t>
            </a:r>
            <a:r>
              <a:rPr lang="en-IN" sz="2000" dirty="0">
                <a:latin typeface="Times New Roman" panose="02020603050405020304" pitchFamily="18" charset="0"/>
                <a:cs typeface="Times New Roman" panose="02020603050405020304" pitchFamily="18" charset="0"/>
              </a:rPr>
              <a:t>: 10.3390/app9132764. </a:t>
            </a:r>
          </a:p>
        </p:txBody>
      </p:sp>
    </p:spTree>
    <p:extLst>
      <p:ext uri="{BB962C8B-B14F-4D97-AF65-F5344CB8AC3E}">
        <p14:creationId xmlns:p14="http://schemas.microsoft.com/office/powerpoint/2010/main" val="581142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394" y="325231"/>
            <a:ext cx="6102626"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ABSTRACT</a:t>
            </a:r>
            <a:endParaRPr lang="en-IN" sz="4000" dirty="0"/>
          </a:p>
        </p:txBody>
      </p:sp>
      <p:sp>
        <p:nvSpPr>
          <p:cNvPr id="5" name="TextBox 4"/>
          <p:cNvSpPr txBox="1"/>
          <p:nvPr/>
        </p:nvSpPr>
        <p:spPr>
          <a:xfrm>
            <a:off x="357809" y="1172817"/>
            <a:ext cx="10853530" cy="3477875"/>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Credit cards have become an integral part of modern financial transactions, providing users with a convenient and widely accepted method of payment. The widespread use of credit cards, both online and offline, has, however, given rise to the escalating threat of credit card fraud.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Fraudulent activities such as unauthorized transactions, identity theft, and skimming pose substantial risks to financial institutions and cardholders. With the increasing prevalence of online transactions, the risk of credit card fraud has become a major concern for financial institutions and users alike.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study proposes an advanced Credit Card Fraud Detection system leveraging state-of-the-art machine learning and deep learning algorithms to enhance the accuracy and efficiency of fraud detection.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674042" y="2676791"/>
            <a:ext cx="4997919" cy="829945"/>
          </a:xfrm>
          <a:prstGeom prst="rect">
            <a:avLst/>
          </a:prstGeom>
          <a:noFill/>
        </p:spPr>
        <p:txBody>
          <a:bodyPr wrap="square" rtlCol="0">
            <a:spAutoFit/>
          </a:bodyPr>
          <a:lstStyle/>
          <a:p>
            <a:r>
              <a:rPr lang="en-IN" sz="4800" b="1" dirty="0">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4940" y="502238"/>
            <a:ext cx="5360504"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EXISTING SYSTEM</a:t>
            </a:r>
            <a:endParaRPr lang="en-IN" sz="4000" dirty="0"/>
          </a:p>
        </p:txBody>
      </p:sp>
      <p:sp>
        <p:nvSpPr>
          <p:cNvPr id="4" name="TextBox 3">
            <a:extLst>
              <a:ext uri="{FF2B5EF4-FFF2-40B4-BE49-F238E27FC236}">
                <a16:creationId xmlns="" xmlns:a16="http://schemas.microsoft.com/office/drawing/2014/main" id="{BC3D17B8-2016-F882-DDEF-0BA090EAE9A3}"/>
              </a:ext>
            </a:extLst>
          </p:cNvPr>
          <p:cNvSpPr txBox="1"/>
          <p:nvPr/>
        </p:nvSpPr>
        <p:spPr>
          <a:xfrm>
            <a:off x="558799" y="1310640"/>
            <a:ext cx="10029439" cy="5940088"/>
          </a:xfrm>
          <a:prstGeom prst="rect">
            <a:avLst/>
          </a:prstGeom>
          <a:noFill/>
        </p:spPr>
        <p:txBody>
          <a:bodyPr wrap="square">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current system for detecting credit card fraud uses a mix of rules, statistics, and machine learning. It looks at transaction data, finds patterns that suggest fraud, and uses algorithms to separate real transactions from fraudulent ones. </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ensemble of the decision tree is the random forest. Most researchers use the RF approach. To combine the model, we can use (RF) along with network analysis</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ML algorithms</a:t>
            </a:r>
            <a:r>
              <a:rPr lang="en-US" sz="2000" dirty="0">
                <a:latin typeface="Times New Roman" panose="02020603050405020304" pitchFamily="18" charset="0"/>
                <a:cs typeface="Times New Roman" panose="02020603050405020304" pitchFamily="18" charset="0"/>
              </a:rPr>
              <a:t>, such as LR, ANN, DT, SVM and NB, are commonly used for CCF </a:t>
            </a:r>
            <a:r>
              <a:rPr lang="en-US" sz="2000" dirty="0" smtClean="0">
                <a:latin typeface="Times New Roman" panose="02020603050405020304" pitchFamily="18" charset="0"/>
                <a:cs typeface="Times New Roman" panose="02020603050405020304" pitchFamily="18" charset="0"/>
              </a:rPr>
              <a:t>detection. The </a:t>
            </a:r>
            <a:r>
              <a:rPr lang="en-US" sz="2000" dirty="0">
                <a:latin typeface="Times New Roman" panose="02020603050405020304" pitchFamily="18" charset="0"/>
                <a:cs typeface="Times New Roman" panose="02020603050405020304" pitchFamily="18" charset="0"/>
              </a:rPr>
              <a:t>researcher can combine these techniques with ensemble techniques to construct </a:t>
            </a:r>
            <a:r>
              <a:rPr lang="en-US" sz="2000" dirty="0" smtClean="0">
                <a:latin typeface="Times New Roman" panose="02020603050405020304" pitchFamily="18" charset="0"/>
                <a:cs typeface="Times New Roman" panose="02020603050405020304" pitchFamily="18" charset="0"/>
              </a:rPr>
              <a:t>solid detection </a:t>
            </a:r>
            <a:r>
              <a:rPr lang="en-US" sz="2000" dirty="0">
                <a:latin typeface="Times New Roman" panose="02020603050405020304" pitchFamily="18" charset="0"/>
                <a:cs typeface="Times New Roman" panose="02020603050405020304" pitchFamily="18" charset="0"/>
              </a:rPr>
              <a:t>classifiers</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 artificial neural network consists of interconnected nodes organized in layers, including input, hidden, and output layers. </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These </a:t>
            </a:r>
            <a:r>
              <a:rPr lang="en-US" sz="2000" dirty="0">
                <a:latin typeface="Times New Roman" panose="02020603050405020304" pitchFamily="18" charset="0"/>
                <a:cs typeface="Times New Roman" panose="02020603050405020304" pitchFamily="18" charset="0"/>
              </a:rPr>
              <a:t>nodes receive inputs, multiply them by weights, add biases, apply activation functions, and pass the result to the next layer, eventually producing an output. Training involves adjusting weights using algorithms like </a:t>
            </a:r>
            <a:r>
              <a:rPr lang="en-US" sz="2000" dirty="0" smtClean="0">
                <a:latin typeface="Times New Roman" panose="02020603050405020304" pitchFamily="18" charset="0"/>
                <a:cs typeface="Times New Roman" panose="02020603050405020304" pitchFamily="18" charset="0"/>
              </a:rPr>
              <a:t>back propagation </a:t>
            </a:r>
            <a:r>
              <a:rPr lang="en-US" sz="2000" dirty="0">
                <a:latin typeface="Times New Roman" panose="02020603050405020304" pitchFamily="18" charset="0"/>
                <a:cs typeface="Times New Roman" panose="02020603050405020304" pitchFamily="18" charset="0"/>
              </a:rPr>
              <a:t>to minimize errors</a:t>
            </a: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26085" y="509270"/>
            <a:ext cx="9371965" cy="1076325"/>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sym typeface="+mn-ea"/>
              </a:rPr>
              <a:t>DISADVANTAGES OF EXISTING SYSTEM</a:t>
            </a:r>
            <a:r>
              <a:rPr lang="en-US" sz="2800" b="1" dirty="0">
                <a:latin typeface="Times New Roman" panose="02020603050405020304" pitchFamily="18" charset="0"/>
                <a:cs typeface="Times New Roman" panose="02020603050405020304" pitchFamily="18" charset="0"/>
                <a:sym typeface="+mn-ea"/>
              </a:rPr>
              <a:t> </a:t>
            </a:r>
            <a:endParaRPr lang="en-IN" sz="2800" dirty="0"/>
          </a:p>
          <a:p>
            <a:endParaRPr lang="en-US" sz="2800"/>
          </a:p>
        </p:txBody>
      </p:sp>
      <p:sp>
        <p:nvSpPr>
          <p:cNvPr id="3" name="Text Box 2"/>
          <p:cNvSpPr txBox="1"/>
          <p:nvPr/>
        </p:nvSpPr>
        <p:spPr>
          <a:xfrm>
            <a:off x="591185" y="1585595"/>
            <a:ext cx="7924800" cy="1631216"/>
          </a:xfrm>
          <a:prstGeom prst="rect">
            <a:avLst/>
          </a:prstGeom>
          <a:noFill/>
        </p:spPr>
        <p:txBody>
          <a:bodyPr wrap="square" rtlCol="0">
            <a:spAutoFit/>
          </a:bodyPr>
          <a:lstStyle/>
          <a:p>
            <a:pPr marL="457200" indent="-457200">
              <a:buFont typeface="Arial" panose="020B0604020202020204" pitchFamily="34" charset="0"/>
              <a:buChar char="•"/>
            </a:pPr>
            <a:r>
              <a:rPr lang="en-US" sz="2000" dirty="0"/>
              <a:t>The system is not implemented Classification on Imbalanced Data. </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The system is not implemented CONVOLUTIONAL NEURAL NETWORK (CNN) for test and train the datasets.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4158" y="405056"/>
            <a:ext cx="6102626" cy="707886"/>
          </a:xfrm>
          <a:prstGeom prst="rect">
            <a:avLst/>
          </a:prstGeom>
          <a:noFill/>
        </p:spPr>
        <p:txBody>
          <a:bodyPr wrap="square">
            <a:spAutoFit/>
          </a:bodyPr>
          <a:lstStyle/>
          <a:p>
            <a:r>
              <a:rPr lang="en-US" sz="4000" b="1" dirty="0">
                <a:latin typeface="Times New Roman" panose="02020603050405020304" pitchFamily="18" charset="0"/>
                <a:cs typeface="Times New Roman" panose="02020603050405020304" pitchFamily="18" charset="0"/>
              </a:rPr>
              <a:t>PROPOSED SYSTEM </a:t>
            </a:r>
            <a:endParaRPr lang="en-IN" sz="4000" dirty="0"/>
          </a:p>
        </p:txBody>
      </p:sp>
      <p:sp>
        <p:nvSpPr>
          <p:cNvPr id="11" name="TextBox 10"/>
          <p:cNvSpPr txBox="1"/>
          <p:nvPr/>
        </p:nvSpPr>
        <p:spPr>
          <a:xfrm>
            <a:off x="663630" y="797219"/>
            <a:ext cx="8676861" cy="5263561"/>
          </a:xfrm>
          <a:prstGeom prst="rect">
            <a:avLst/>
          </a:prstGeom>
          <a:noFill/>
        </p:spPr>
        <p:txBody>
          <a:bodyPr wrap="square" rtlCol="0">
            <a:spAutoFit/>
          </a:bodyPr>
          <a:lstStyle/>
          <a:p>
            <a:endParaRPr lang="en-IN" dirty="0"/>
          </a:p>
        </p:txBody>
      </p:sp>
      <p:sp>
        <p:nvSpPr>
          <p:cNvPr id="14" name="TextBox 13"/>
          <p:cNvSpPr txBox="1"/>
          <p:nvPr/>
        </p:nvSpPr>
        <p:spPr>
          <a:xfrm>
            <a:off x="514158" y="1538908"/>
            <a:ext cx="9851891" cy="5016758"/>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This project </a:t>
            </a:r>
            <a:r>
              <a:rPr lang="en-US" sz="2000" dirty="0" smtClean="0">
                <a:latin typeface="Times New Roman" panose="02020603050405020304" pitchFamily="18" charset="0"/>
                <a:cs typeface="Times New Roman" panose="02020603050405020304" pitchFamily="18" charset="0"/>
              </a:rPr>
              <a:t>leverages </a:t>
            </a:r>
            <a:r>
              <a:rPr lang="en-US" sz="2000" dirty="0">
                <a:latin typeface="Times New Roman" panose="02020603050405020304" pitchFamily="18" charset="0"/>
                <a:cs typeface="Times New Roman" panose="02020603050405020304" pitchFamily="18" charset="0"/>
              </a:rPr>
              <a:t>advanced techniques such as deep neural networks and anomaly detection methods to better identify fraudulent transactions. </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this project, Feature selection algorithms are used to rank the top features from the</a:t>
            </a:r>
          </a:p>
          <a:p>
            <a:pPr algn="just"/>
            <a:r>
              <a:rPr lang="en-US" sz="2000" dirty="0" smtClean="0">
                <a:latin typeface="Times New Roman" panose="02020603050405020304" pitchFamily="18" charset="0"/>
                <a:cs typeface="Times New Roman" panose="02020603050405020304" pitchFamily="18" charset="0"/>
              </a:rPr>
              <a:t>     CCF </a:t>
            </a:r>
            <a:r>
              <a:rPr lang="en-US" sz="2000" dirty="0">
                <a:latin typeface="Times New Roman" panose="02020603050405020304" pitchFamily="18" charset="0"/>
                <a:cs typeface="Times New Roman" panose="02020603050405020304" pitchFamily="18" charset="0"/>
              </a:rPr>
              <a:t>transaction dataset, which help in class label predictions</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deep learning </a:t>
            </a:r>
            <a:r>
              <a:rPr lang="en-US" sz="2000" dirty="0" smtClean="0">
                <a:latin typeface="Times New Roman" panose="02020603050405020304" pitchFamily="18" charset="0"/>
                <a:cs typeface="Times New Roman" panose="02020603050405020304" pitchFamily="18" charset="0"/>
              </a:rPr>
              <a:t>model is </a:t>
            </a:r>
            <a:r>
              <a:rPr lang="en-US" sz="2000" dirty="0">
                <a:latin typeface="Times New Roman" panose="02020603050405020304" pitchFamily="18" charset="0"/>
                <a:cs typeface="Times New Roman" panose="02020603050405020304" pitchFamily="18" charset="0"/>
              </a:rPr>
              <a:t>proposed by adding a number of additional layers that are then used to extract </a:t>
            </a:r>
            <a:r>
              <a:rPr lang="en-US" sz="2000" dirty="0" smtClean="0">
                <a:latin typeface="Times New Roman" panose="02020603050405020304" pitchFamily="18" charset="0"/>
                <a:cs typeface="Times New Roman" panose="02020603050405020304" pitchFamily="18" charset="0"/>
              </a:rPr>
              <a:t>the features </a:t>
            </a:r>
            <a:r>
              <a:rPr lang="en-US" sz="2000" dirty="0">
                <a:latin typeface="Times New Roman" panose="02020603050405020304" pitchFamily="18" charset="0"/>
                <a:cs typeface="Times New Roman" panose="02020603050405020304" pitchFamily="18" charset="0"/>
              </a:rPr>
              <a:t>and classification from the credit card </a:t>
            </a:r>
            <a:r>
              <a:rPr lang="en-US" sz="2000" dirty="0" smtClean="0">
                <a:latin typeface="Times New Roman" panose="02020603050405020304" pitchFamily="18" charset="0"/>
                <a:cs typeface="Times New Roman" panose="02020603050405020304" pitchFamily="18" charset="0"/>
              </a:rPr>
              <a:t>fraud </a:t>
            </a:r>
            <a:r>
              <a:rPr lang="en-US" sz="2000" dirty="0">
                <a:latin typeface="Times New Roman" panose="02020603050405020304" pitchFamily="18" charset="0"/>
                <a:cs typeface="Times New Roman" panose="02020603050405020304" pitchFamily="18" charset="0"/>
              </a:rPr>
              <a:t>detection dataset</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To assess </a:t>
            </a:r>
            <a:r>
              <a:rPr lang="en-US" sz="2000" dirty="0">
                <a:latin typeface="Times New Roman" panose="02020603050405020304" pitchFamily="18" charset="0"/>
                <a:cs typeface="Times New Roman" panose="02020603050405020304" pitchFamily="18" charset="0"/>
              </a:rPr>
              <a:t>the accuracy of the classifiers, performance evaluation measures, accuracy,</a:t>
            </a:r>
          </a:p>
          <a:p>
            <a:pPr algn="just"/>
            <a:r>
              <a:rPr lang="en-US" sz="2000" dirty="0" smtClean="0">
                <a:latin typeface="Times New Roman" panose="02020603050405020304" pitchFamily="18" charset="0"/>
                <a:cs typeface="Times New Roman" panose="02020603050405020304" pitchFamily="18" charset="0"/>
              </a:rPr>
              <a:t>      precision</a:t>
            </a:r>
            <a:r>
              <a:rPr lang="en-US" sz="2000" dirty="0">
                <a:latin typeface="Times New Roman" panose="02020603050405020304" pitchFamily="18" charset="0"/>
                <a:cs typeface="Times New Roman" panose="02020603050405020304" pitchFamily="18" charset="0"/>
              </a:rPr>
              <a:t>, and recall are used. </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performance of the proposed CNN model is compared with both traditional ML algorithms (presumably applied after feature selection) and baseline DL models. The results demonstrate that the proposed approach achieves superior </a:t>
            </a:r>
            <a:r>
              <a:rPr lang="en-US" sz="2000" dirty="0" smtClean="0">
                <a:latin typeface="Times New Roman" panose="02020603050405020304" pitchFamily="18" charset="0"/>
                <a:cs typeface="Times New Roman" panose="02020603050405020304" pitchFamily="18" charset="0"/>
              </a:rPr>
              <a:t>performance.</a:t>
            </a:r>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26085" y="455295"/>
            <a:ext cx="8825865" cy="2769989"/>
          </a:xfrm>
          <a:prstGeom prst="rect">
            <a:avLst/>
          </a:prstGeom>
          <a:noFill/>
        </p:spPr>
        <p:txBody>
          <a:bodyPr wrap="square" rtlCol="0">
            <a:spAutoFit/>
          </a:bodyPr>
          <a:lstStyle/>
          <a:p>
            <a:r>
              <a:rPr lang="en-GB" altLang="en-US" b="1" dirty="0">
                <a:latin typeface="Times New Roman" panose="02020603050405020304" pitchFamily="18" charset="0"/>
                <a:cs typeface="Times New Roman" panose="02020603050405020304" pitchFamily="18" charset="0"/>
                <a:sym typeface="+mn-ea"/>
              </a:rPr>
              <a:t> </a:t>
            </a:r>
            <a:r>
              <a:rPr lang="en-US" sz="3600" b="1" dirty="0">
                <a:latin typeface="Times New Roman" panose="02020603050405020304" pitchFamily="18" charset="0"/>
                <a:cs typeface="Times New Roman" panose="02020603050405020304" pitchFamily="18" charset="0"/>
                <a:sym typeface="+mn-ea"/>
              </a:rPr>
              <a:t>ADVANTAGES OF PROPOSED SYSTEM</a:t>
            </a:r>
          </a:p>
          <a:p>
            <a:endParaRPr lang="en-IN" dirty="0">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The proposed system uses SUPERVISED MACHINE LEARNING APPROACHES which are effective for testing and training datasets.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sz="2000" dirty="0">
              <a:latin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2000" dirty="0">
                <a:latin typeface="Times New Roman" panose="02020603050405020304" pitchFamily="18" charset="0"/>
                <a:cs typeface="Times New Roman" panose="02020603050405020304" pitchFamily="18" charset="0"/>
              </a:rPr>
              <a:t>The proposed system implemented CNN is to minimize processing without losing key features by reducing the image to make predictions.</a:t>
            </a:r>
          </a:p>
          <a:p>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7078" y="303696"/>
            <a:ext cx="8517835"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SYSTEM REQUIRMENTS</a:t>
            </a:r>
          </a:p>
        </p:txBody>
      </p:sp>
      <p:sp>
        <p:nvSpPr>
          <p:cNvPr id="4" name="TextBox 3"/>
          <p:cNvSpPr txBox="1"/>
          <p:nvPr/>
        </p:nvSpPr>
        <p:spPr>
          <a:xfrm>
            <a:off x="546652" y="1035214"/>
            <a:ext cx="9322904" cy="2426626"/>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HARDWARE REQUIRMENTS</a:t>
            </a:r>
          </a:p>
          <a:p>
            <a:endParaRPr lang="en-US" sz="2400" b="1"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 </a:t>
            </a:r>
            <a:r>
              <a:rPr lang="en-GB"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System Processor	:	Intel core i3 or above</a:t>
            </a: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Hard Disk	</a:t>
            </a:r>
            <a:r>
              <a:rPr lang="en-GB"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Minimum of 8GB and above</a:t>
            </a:r>
          </a:p>
          <a:p>
            <a:pPr marL="342900" indent="-342900">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Ram	</a:t>
            </a:r>
            <a:r>
              <a:rPr lang="en-GB" altLang="en-IN" sz="2400" dirty="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Minimum of 8GB and above</a:t>
            </a:r>
          </a:p>
        </p:txBody>
      </p:sp>
      <p:sp>
        <p:nvSpPr>
          <p:cNvPr id="6" name="TextBox 5"/>
          <p:cNvSpPr txBox="1"/>
          <p:nvPr/>
        </p:nvSpPr>
        <p:spPr>
          <a:xfrm>
            <a:off x="991152" y="4505000"/>
            <a:ext cx="6987208" cy="460375"/>
          </a:xfrm>
          <a:prstGeom prst="rect">
            <a:avLst/>
          </a:prstGeom>
          <a:noFill/>
        </p:spPr>
        <p:txBody>
          <a:bodyPr wrap="square">
            <a:spAutoFit/>
          </a:bodyPr>
          <a:lstStyle/>
          <a:p>
            <a:endParaRPr lang="en-IN" sz="2400" dirty="0"/>
          </a:p>
        </p:txBody>
      </p:sp>
      <p:sp>
        <p:nvSpPr>
          <p:cNvPr id="8" name="TextBox 7"/>
          <p:cNvSpPr txBox="1"/>
          <p:nvPr/>
        </p:nvSpPr>
        <p:spPr>
          <a:xfrm>
            <a:off x="546652" y="4808845"/>
            <a:ext cx="9909313" cy="460375"/>
          </a:xfrm>
          <a:prstGeom prst="rect">
            <a:avLst/>
          </a:prstGeom>
          <a:noFill/>
        </p:spPr>
        <p:txBody>
          <a:bodyPr wrap="square">
            <a:spAutoFit/>
          </a:bodyPr>
          <a:lstStyle/>
          <a:p>
            <a:endParaRPr sz="240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81685" y="607695"/>
            <a:ext cx="9537700" cy="539929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sym typeface="+mn-ea"/>
              </a:rPr>
              <a:t>SOFTWARE REQUIRMENTS</a:t>
            </a:r>
            <a:endParaRPr lang="en-IN" sz="2800" dirty="0"/>
          </a:p>
          <a:p>
            <a:endParaRPr lang="en-US" sz="2800" dirty="0"/>
          </a:p>
          <a:p>
            <a:pPr marL="457200" indent="-457200">
              <a:lnSpc>
                <a:spcPct val="150000"/>
              </a:lnSpc>
              <a:buFont typeface="Arial" panose="020B0604020202020204" pitchFamily="34" charset="0"/>
              <a:buChar char="•"/>
            </a:pPr>
            <a:r>
              <a:rPr sz="2800" dirty="0">
                <a:latin typeface="Times New Roman" panose="02020603050405020304" pitchFamily="18" charset="0"/>
                <a:cs typeface="Times New Roman" panose="02020603050405020304" pitchFamily="18" charset="0"/>
                <a:sym typeface="+mn-ea"/>
              </a:rPr>
              <a:t>Operating Systems	</a:t>
            </a:r>
            <a:r>
              <a:rPr lang="en-GB" sz="2800" dirty="0">
                <a:latin typeface="Times New Roman" panose="02020603050405020304" pitchFamily="18" charset="0"/>
                <a:cs typeface="Times New Roman" panose="02020603050405020304" pitchFamily="18" charset="0"/>
                <a:sym typeface="+mn-ea"/>
              </a:rPr>
              <a:t>     </a:t>
            </a:r>
            <a:r>
              <a:rPr sz="2800" dirty="0">
                <a:latin typeface="Times New Roman" panose="02020603050405020304" pitchFamily="18" charset="0"/>
                <a:cs typeface="Times New Roman" panose="02020603050405020304" pitchFamily="18" charset="0"/>
                <a:sym typeface="+mn-ea"/>
              </a:rPr>
              <a:t>:	Window 8 or above</a:t>
            </a:r>
            <a:endParaRPr sz="28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sz="2800" dirty="0">
                <a:latin typeface="Times New Roman" panose="02020603050405020304" pitchFamily="18" charset="0"/>
                <a:cs typeface="Times New Roman" panose="02020603050405020304" pitchFamily="18" charset="0"/>
                <a:sym typeface="+mn-ea"/>
              </a:rPr>
              <a:t>Coding Languages</a:t>
            </a:r>
            <a:r>
              <a:rPr lang="en-GB" sz="2800" dirty="0">
                <a:latin typeface="Times New Roman" panose="02020603050405020304" pitchFamily="18" charset="0"/>
                <a:cs typeface="Times New Roman" panose="02020603050405020304" pitchFamily="18" charset="0"/>
                <a:sym typeface="+mn-ea"/>
              </a:rPr>
              <a:t> </a:t>
            </a:r>
            <a:r>
              <a:rPr sz="2800" dirty="0">
                <a:latin typeface="Times New Roman" panose="02020603050405020304" pitchFamily="18" charset="0"/>
                <a:cs typeface="Times New Roman" panose="02020603050405020304" pitchFamily="18" charset="0"/>
                <a:sym typeface="+mn-ea"/>
              </a:rPr>
              <a:t>	:	Python</a:t>
            </a:r>
            <a:endParaRPr sz="28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sz="2800" dirty="0">
                <a:latin typeface="Times New Roman" panose="02020603050405020304" pitchFamily="18" charset="0"/>
                <a:cs typeface="Times New Roman" panose="02020603050405020304" pitchFamily="18" charset="0"/>
                <a:sym typeface="+mn-ea"/>
              </a:rPr>
              <a:t>Front-End	</a:t>
            </a:r>
            <a:r>
              <a:rPr lang="en-GB" sz="2800" dirty="0">
                <a:latin typeface="Times New Roman" panose="02020603050405020304" pitchFamily="18" charset="0"/>
                <a:cs typeface="Times New Roman" panose="02020603050405020304" pitchFamily="18" charset="0"/>
                <a:sym typeface="+mn-ea"/>
              </a:rPr>
              <a:t>        		</a:t>
            </a:r>
            <a:r>
              <a:rPr sz="2800" dirty="0">
                <a:latin typeface="Times New Roman" panose="02020603050405020304" pitchFamily="18" charset="0"/>
                <a:cs typeface="Times New Roman" panose="02020603050405020304" pitchFamily="18" charset="0"/>
                <a:sym typeface="+mn-ea"/>
              </a:rPr>
              <a:t>:	Python.</a:t>
            </a:r>
            <a:endParaRPr sz="28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sz="2800" dirty="0">
                <a:latin typeface="Times New Roman" panose="02020603050405020304" pitchFamily="18" charset="0"/>
                <a:cs typeface="Times New Roman" panose="02020603050405020304" pitchFamily="18" charset="0"/>
                <a:sym typeface="+mn-ea"/>
              </a:rPr>
              <a:t>Ba</a:t>
            </a:r>
            <a:r>
              <a:rPr lang="en-GB" sz="2800" dirty="0">
                <a:latin typeface="Times New Roman" panose="02020603050405020304" pitchFamily="18" charset="0"/>
                <a:cs typeface="Times New Roman" panose="02020603050405020304" pitchFamily="18" charset="0"/>
                <a:sym typeface="+mn-ea"/>
              </a:rPr>
              <a:t>c</a:t>
            </a:r>
            <a:r>
              <a:rPr sz="2800" dirty="0">
                <a:latin typeface="Times New Roman" panose="02020603050405020304" pitchFamily="18" charset="0"/>
                <a:cs typeface="Times New Roman" panose="02020603050405020304" pitchFamily="18" charset="0"/>
                <a:sym typeface="+mn-ea"/>
              </a:rPr>
              <a:t>k-End</a:t>
            </a:r>
            <a:r>
              <a:rPr lang="en-GB" sz="2800" dirty="0">
                <a:latin typeface="Times New Roman" panose="02020603050405020304" pitchFamily="18" charset="0"/>
                <a:cs typeface="Times New Roman" panose="02020603050405020304" pitchFamily="18" charset="0"/>
                <a:sym typeface="+mn-ea"/>
              </a:rPr>
              <a:t>			</a:t>
            </a:r>
            <a:r>
              <a:rPr sz="2800" dirty="0">
                <a:latin typeface="Times New Roman" panose="02020603050405020304" pitchFamily="18" charset="0"/>
                <a:cs typeface="Times New Roman" panose="02020603050405020304" pitchFamily="18" charset="0"/>
                <a:sym typeface="+mn-ea"/>
              </a:rPr>
              <a:t>	:	Django-ORM</a:t>
            </a:r>
            <a:endParaRPr lang="en-US" sz="2800" dirty="0">
              <a:latin typeface="Times New Roman" panose="02020603050405020304" pitchFamily="18" charset="0"/>
              <a:cs typeface="Times New Roman" panose="02020603050405020304" pitchFamily="18" charset="0"/>
              <a:sym typeface="+mn-ea"/>
            </a:endParaRPr>
          </a:p>
          <a:p>
            <a:pPr marL="457200" indent="-457200">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Designing                    :    HTML, CSS, </a:t>
            </a:r>
            <a:r>
              <a:rPr lang="en-IN" sz="2800" dirty="0" err="1">
                <a:latin typeface="Times New Roman" panose="02020603050405020304" pitchFamily="18" charset="0"/>
                <a:cs typeface="Times New Roman" panose="02020603050405020304" pitchFamily="18" charset="0"/>
              </a:rPr>
              <a:t>Javascript</a:t>
            </a:r>
            <a:endParaRPr sz="28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r>
              <a:rPr sz="2800" dirty="0">
                <a:latin typeface="Times New Roman" panose="02020603050405020304" pitchFamily="18" charset="0"/>
                <a:cs typeface="Times New Roman" panose="02020603050405020304" pitchFamily="18" charset="0"/>
                <a:sym typeface="+mn-ea"/>
              </a:rPr>
              <a:t>Data Base</a:t>
            </a:r>
            <a:r>
              <a:rPr lang="en-GB" sz="2800" dirty="0">
                <a:latin typeface="Times New Roman" panose="02020603050405020304" pitchFamily="18" charset="0"/>
                <a:cs typeface="Times New Roman" panose="02020603050405020304" pitchFamily="18" charset="0"/>
                <a:sym typeface="+mn-ea"/>
              </a:rPr>
              <a:t>			</a:t>
            </a:r>
            <a:r>
              <a:rPr sz="2800" dirty="0">
                <a:latin typeface="Times New Roman" panose="02020603050405020304" pitchFamily="18" charset="0"/>
                <a:cs typeface="Times New Roman" panose="02020603050405020304" pitchFamily="18" charset="0"/>
                <a:sym typeface="+mn-ea"/>
              </a:rPr>
              <a:t>	:	MySQL (WAMP Server).</a:t>
            </a:r>
            <a:endParaRPr sz="2800" dirty="0">
              <a:latin typeface="Times New Roman" panose="02020603050405020304" pitchFamily="18" charset="0"/>
              <a:cs typeface="Times New Roman" panose="02020603050405020304" pitchFamily="18" charset="0"/>
            </a:endParaRPr>
          </a:p>
          <a:p>
            <a:pPr marL="457200" indent="-457200">
              <a:lnSpc>
                <a:spcPct val="150000"/>
              </a:lnSpc>
              <a:buFont typeface="Arial" panose="020B0604020202020204" pitchFamily="34" charset="0"/>
              <a:buChar char="•"/>
            </a:pPr>
            <a:endParaRPr lang="en-US" sz="2800"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177</TotalTime>
  <Words>1889</Words>
  <Application>Microsoft Office PowerPoint</Application>
  <PresentationFormat>Widescreen</PresentationFormat>
  <Paragraphs>230</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Times New Roman</vt:lpstr>
      <vt:lpstr>Trebuchet MS</vt:lpstr>
      <vt:lpstr>Wingdings 3</vt:lpstr>
      <vt:lpstr>Facet</vt:lpstr>
      <vt:lpstr>PowerPoint Presentation</vt:lpstr>
      <vt:lpstr>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sirichandanakatkam@gmail.com</dc:creator>
  <cp:lastModifiedBy>User</cp:lastModifiedBy>
  <cp:revision>23</cp:revision>
  <dcterms:created xsi:type="dcterms:W3CDTF">2023-03-23T17:12:00Z</dcterms:created>
  <dcterms:modified xsi:type="dcterms:W3CDTF">2024-03-25T14:41:05Z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8E35D77E1CD94E53B21006C55A7914A1_12</vt:lpwstr>
  </property>
  <property fmtid="{D5CDD505-2E9C-101B-9397-08002B2CF9AE}" pid="3" name="KSOProductBuildVer">
    <vt:lpwstr>1033-12.2.0.13431</vt:lpwstr>
  </property>
</Properties>
</file>